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sldIdLst>
    <p:sldId id="368" r:id="rId2"/>
    <p:sldId id="256" r:id="rId3"/>
    <p:sldId id="258" r:id="rId4"/>
    <p:sldId id="259" r:id="rId5"/>
    <p:sldId id="260" r:id="rId6"/>
    <p:sldId id="261" r:id="rId7"/>
    <p:sldId id="367" r:id="rId8"/>
    <p:sldId id="291" r:id="rId9"/>
    <p:sldId id="292" r:id="rId10"/>
    <p:sldId id="293" r:id="rId11"/>
    <p:sldId id="372" r:id="rId12"/>
    <p:sldId id="296" r:id="rId13"/>
    <p:sldId id="294" r:id="rId14"/>
    <p:sldId id="297" r:id="rId15"/>
    <p:sldId id="298" r:id="rId16"/>
    <p:sldId id="299" r:id="rId17"/>
    <p:sldId id="371" r:id="rId18"/>
    <p:sldId id="300" r:id="rId19"/>
    <p:sldId id="301" r:id="rId20"/>
    <p:sldId id="302" r:id="rId21"/>
    <p:sldId id="303" r:id="rId22"/>
    <p:sldId id="369" r:id="rId23"/>
    <p:sldId id="3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2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4CB3-973F-F648-84A4-54B4AA53DF59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80BC6-301D-8A49-994B-D9FF950AF2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8575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591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6444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2275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119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830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561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4680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073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675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085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00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264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78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528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157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E804B-DF52-4B73-A19F-D5C1C5525EA6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668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2915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0657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0899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83680" y="6377941"/>
            <a:ext cx="210312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9340-1C28-416B-858A-2763E7109F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30887"/>
          </a:xfrm>
        </p:spPr>
        <p:txBody>
          <a:bodyPr/>
          <a:lstStyle>
            <a:lvl1pPr algn="r">
              <a:defRPr sz="2100" baseline="0">
                <a:latin typeface="Times New Roman" panose="02020603050405020304" pitchFamily="18" charset="0"/>
                <a:ea typeface="함초롬바탕" panose="020305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354217"/>
          </a:xfrm>
        </p:spPr>
        <p:txBody>
          <a:bodyPr/>
          <a:lstStyle>
            <a:lvl1pPr>
              <a:defRPr baseline="0">
                <a:ea typeface="함초롬바탕" panose="02030504000101010101" pitchFamily="18" charset="-127"/>
              </a:defRPr>
            </a:lvl1pPr>
            <a:lvl2pPr>
              <a:defRPr baseline="0">
                <a:ea typeface="함초롬바탕" panose="02030504000101010101" pitchFamily="18" charset="-127"/>
              </a:defRPr>
            </a:lvl2pPr>
            <a:lvl3pPr>
              <a:defRPr baseline="0">
                <a:ea typeface="함초롬바탕" panose="02030504000101010101" pitchFamily="18" charset="-127"/>
              </a:defRPr>
            </a:lvl3pPr>
            <a:lvl4pPr>
              <a:defRPr baseline="0">
                <a:ea typeface="함초롬바탕" panose="02030504000101010101" pitchFamily="18" charset="-127"/>
              </a:defRPr>
            </a:lvl4pPr>
            <a:lvl5pPr>
              <a:defRPr baseline="0">
                <a:ea typeface="함초롬바탕" panose="02030504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574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6621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6644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17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73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86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1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761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739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E3D8-4989-AC4D-9D2A-9BBF7F44A045}" type="datetimeFigureOut">
              <a:rPr kumimoji="1" lang="ko-KR" altLang="en-US" smtClean="0"/>
              <a:t>2019. 7. 22.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2B11-513A-E846-89BC-976BDE8D57E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821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tex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h.aks.ac.kr/encyves/wiki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h.aks.ac.kr/Edu/wiki/index.php/&#50948;&#53412;&#47928;&#48277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o.wikipedia.org/wiki/&#50948;&#53412;&#48177;&#44284;:&#46020;&#50880;&#47568;" TargetMode="External"/><Relationship Id="rId5" Type="http://schemas.openxmlformats.org/officeDocument/2006/relationships/hyperlink" Target="https://ko.wikipedia.org/wiki/&#50948;&#53412;&#48177;&#44284;:&#50948;&#53412;&#47928;&#48277;_&#50836;&#50557;" TargetMode="External"/><Relationship Id="rId4" Type="http://schemas.openxmlformats.org/officeDocument/2006/relationships/hyperlink" Target="https://ko.wikipedia.org/wiki/&#50948;&#53412;&#48177;&#44284;:&#50948;&#53412;_&#47928;&#48277;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19F5D7-5A0C-AD49-83C9-0F6B0A855766}"/>
              </a:ext>
            </a:extLst>
          </p:cNvPr>
          <p:cNvSpPr txBox="1"/>
          <p:nvPr/>
        </p:nvSpPr>
        <p:spPr>
          <a:xfrm>
            <a:off x="903466" y="2671048"/>
            <a:ext cx="36178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000" b="1" u="sng" dirty="0"/>
              <a:t>DHWORKSHOP  </a:t>
            </a:r>
          </a:p>
          <a:p>
            <a:r>
              <a:rPr kumimoji="1" lang="ko-KR" altLang="en-US" sz="4000" b="1" dirty="0"/>
              <a:t>위키</a:t>
            </a:r>
          </a:p>
        </p:txBody>
      </p:sp>
    </p:spTree>
    <p:extLst>
      <p:ext uri="{BB962C8B-B14F-4D97-AF65-F5344CB8AC3E}">
        <p14:creationId xmlns:p14="http://schemas.microsoft.com/office/powerpoint/2010/main" val="145223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31214" y="1911205"/>
            <a:ext cx="6135579" cy="137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글의 내용을 여러 단락으로 나누기 위해 단락 </a:t>
            </a:r>
            <a:r>
              <a:rPr lang="ko-KR" altLang="en-US" sz="1200" dirty="0" err="1">
                <a:latin typeface="+mn-ea"/>
              </a:rPr>
              <a:t>머릿글을</a:t>
            </a:r>
            <a:r>
              <a:rPr lang="ko-KR" altLang="en-US" sz="1200" dirty="0">
                <a:latin typeface="+mn-ea"/>
              </a:rPr>
              <a:t> 사용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자동으로 목차 생성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단계 </a:t>
            </a:r>
            <a:r>
              <a:rPr lang="ko-KR" altLang="en-US" sz="1200" dirty="0" err="1">
                <a:latin typeface="+mn-ea"/>
              </a:rPr>
              <a:t>머릿글이</a:t>
            </a:r>
            <a:r>
              <a:rPr lang="ko-KR" altLang="en-US" sz="1200" dirty="0">
                <a:latin typeface="+mn-ea"/>
              </a:rPr>
              <a:t> 편집자가 문서 내에서 쓸 수 있는 최고 단계의 </a:t>
            </a:r>
            <a:r>
              <a:rPr lang="ko-KR" altLang="en-US" sz="1200" dirty="0" err="1">
                <a:latin typeface="+mn-ea"/>
              </a:rPr>
              <a:t>머릿글</a:t>
            </a:r>
            <a:endParaRPr lang="ko-KR" altLang="en-US" sz="1200" dirty="0">
              <a:latin typeface="+mn-ea"/>
            </a:endParaRPr>
          </a:p>
          <a:p>
            <a:pPr marL="825104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+mn-ea"/>
              </a:rPr>
              <a:t>2</a:t>
            </a:r>
            <a:r>
              <a:rPr lang="ko-KR" altLang="en-US" sz="1050" dirty="0">
                <a:latin typeface="+mn-ea"/>
              </a:rPr>
              <a:t>단계 </a:t>
            </a:r>
            <a:r>
              <a:rPr lang="ko-KR" altLang="en-US" sz="1050" dirty="0" err="1">
                <a:latin typeface="+mn-ea"/>
              </a:rPr>
              <a:t>머릿글</a:t>
            </a:r>
            <a:r>
              <a:rPr lang="en-US" altLang="ko-KR" sz="1050" dirty="0">
                <a:latin typeface="+mn-ea"/>
              </a:rPr>
              <a:t>: ==</a:t>
            </a:r>
          </a:p>
          <a:p>
            <a:pPr marL="825104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+mn-ea"/>
              </a:rPr>
              <a:t>3</a:t>
            </a:r>
            <a:r>
              <a:rPr lang="ko-KR" altLang="en-US" sz="1050" dirty="0">
                <a:latin typeface="+mn-ea"/>
              </a:rPr>
              <a:t>단계 </a:t>
            </a:r>
            <a:r>
              <a:rPr lang="ko-KR" altLang="en-US" sz="1050" dirty="0" err="1">
                <a:latin typeface="+mn-ea"/>
              </a:rPr>
              <a:t>머릿글</a:t>
            </a:r>
            <a:r>
              <a:rPr lang="en-US" altLang="ko-KR" sz="1050" dirty="0">
                <a:latin typeface="+mn-ea"/>
              </a:rPr>
              <a:t>: ===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601670" y="3329570"/>
          <a:ext cx="5994666" cy="2376264"/>
        </p:xfrm>
        <a:graphic>
          <a:graphicData uri="http://schemas.openxmlformats.org/drawingml/2006/table">
            <a:tbl>
              <a:tblPr/>
              <a:tblGrid>
                <a:gridCol w="226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자동 목차 생성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</a:t>
                      </a:r>
                      <a:r>
                        <a:rPr lang="ko-KR" altLang="en-US" sz="700" dirty="0" err="1">
                          <a:effectLst/>
                          <a:latin typeface="+mn-ea"/>
                          <a:ea typeface="+mn-ea"/>
                        </a:rPr>
                        <a:t>인문정보학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WIKI==</a:t>
                      </a:r>
                    </a:p>
                    <a:p>
                      <a:endParaRPr lang="en-US" altLang="ko-KR" sz="700" dirty="0"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광진구 문화 공간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dirty="0" err="1">
                          <a:effectLst/>
                          <a:latin typeface="+mn-ea"/>
                          <a:ea typeface="+mn-ea"/>
                        </a:rPr>
                        <a:t>인문정보학입문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광진구 문화공간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2015-1 </a:t>
                      </a:r>
                      <a:r>
                        <a:rPr lang="ko-KR" altLang="en-US" sz="700" dirty="0" err="1">
                          <a:effectLst/>
                          <a:latin typeface="+mn-ea"/>
                          <a:ea typeface="+mn-ea"/>
                        </a:rPr>
                        <a:t>인문정보학입문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KU: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광진구 문화 공간</a:t>
                      </a:r>
                      <a:endParaRPr lang="en-US" altLang="ko-KR" sz="700" dirty="0">
                        <a:effectLst/>
                        <a:latin typeface="+mn-ea"/>
                        <a:ea typeface="+mn-ea"/>
                      </a:endParaRPr>
                    </a:p>
                    <a:p>
                      <a:endParaRPr lang="en-US" altLang="ko-KR" sz="700" dirty="0"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용인 중앙시장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디지털인문학 입문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====2015-1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디지털인문학 입문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HUFS: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용인 시장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학기 디지털인문학 입문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외국어대학교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====2014-2 CT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개론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HUFS: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용인 시장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2014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학기 문화 테크놀로지 개론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외국어대학교</a:t>
                      </a:r>
                      <a:endParaRPr lang="en-US" altLang="ko-KR" sz="700" dirty="0">
                        <a:effectLst/>
                        <a:latin typeface="+mn-ea"/>
                        <a:ea typeface="+mn-ea"/>
                      </a:endParaRPr>
                    </a:p>
                    <a:p>
                      <a:endParaRPr lang="ko-KR" altLang="en-US" sz="700" dirty="0">
                        <a:effectLst/>
                        <a:latin typeface="+mn-ea"/>
                        <a:ea typeface="+mn-ea"/>
                      </a:endParaRP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</a:t>
                      </a:r>
                      <a:r>
                        <a:rPr lang="ko-KR" altLang="en-US" sz="700" dirty="0" err="1">
                          <a:effectLst/>
                          <a:latin typeface="+mn-ea"/>
                          <a:ea typeface="+mn-ea"/>
                        </a:rPr>
                        <a:t>말틴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 루터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디지털인문학과 기독교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====2015-1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디지털인문학과 기독교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====</a:t>
                      </a:r>
                    </a:p>
                    <a:p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학기 디지털인문학과 기독교</a:t>
                      </a:r>
                      <a:r>
                        <a:rPr lang="en-US" altLang="ko-KR" sz="7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700" dirty="0">
                          <a:effectLst/>
                          <a:latin typeface="+mn-ea"/>
                          <a:ea typeface="+mn-ea"/>
                        </a:rPr>
                        <a:t>서울기독대학</a:t>
                      </a:r>
                      <a:endParaRPr lang="en-US" altLang="ko-KR" sz="7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1" y="3861049"/>
            <a:ext cx="1417190" cy="15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16" y="4023066"/>
            <a:ext cx="184111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BC2FA7FE-FECC-DE4A-889A-6EC722007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단락 </a:t>
            </a:r>
            <a:r>
              <a:rPr lang="ko-KR" altLang="en-US" sz="1500" b="1" spc="143" dirty="0" err="1">
                <a:latin typeface="Arial" panose="020B0604020202020204" pitchFamily="34" charset="0"/>
                <a:cs typeface="Arial" panose="020B0604020202020204" pitchFamily="34" charset="0"/>
              </a:rPr>
              <a:t>머릿글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1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9669"/>
            <a:ext cx="613557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+mn-ea"/>
              </a:rPr>
              <a:t>이탤릭체로</a:t>
            </a:r>
            <a:r>
              <a:rPr lang="ko-KR" altLang="en-US" sz="1200" dirty="0">
                <a:latin typeface="+mn-ea"/>
              </a:rPr>
              <a:t> 표시할 부분 양쪽에 </a:t>
            </a:r>
            <a:r>
              <a:rPr lang="en-US" altLang="ko-KR" sz="1200" dirty="0">
                <a:latin typeface="+mn-ea"/>
              </a:rPr>
              <a:t>2</a:t>
            </a:r>
            <a:r>
              <a:rPr lang="ko-KR" altLang="en-US" sz="1200" dirty="0">
                <a:latin typeface="+mn-ea"/>
              </a:rPr>
              <a:t>개의 작은 따옴표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진한 글씨체로 표시할 부분 양쪽에 </a:t>
            </a:r>
            <a:r>
              <a:rPr lang="en-US" altLang="ko-KR" sz="1200" dirty="0">
                <a:latin typeface="+mn-ea"/>
              </a:rPr>
              <a:t>3</a:t>
            </a:r>
            <a:r>
              <a:rPr lang="ko-KR" altLang="en-US" sz="1200" dirty="0">
                <a:latin typeface="+mn-ea"/>
              </a:rPr>
              <a:t>개의 작은 따옴표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진한 </a:t>
            </a:r>
            <a:r>
              <a:rPr lang="ko-KR" altLang="en-US" sz="1200" dirty="0" err="1">
                <a:latin typeface="+mn-ea"/>
              </a:rPr>
              <a:t>이탤릭체로</a:t>
            </a:r>
            <a:r>
              <a:rPr lang="ko-KR" altLang="en-US" sz="1200" dirty="0">
                <a:latin typeface="+mn-ea"/>
              </a:rPr>
              <a:t> 표시하려면 양쪽에 </a:t>
            </a:r>
            <a:r>
              <a:rPr lang="en-US" altLang="ko-KR" sz="1200" dirty="0">
                <a:latin typeface="+mn-ea"/>
              </a:rPr>
              <a:t>5</a:t>
            </a:r>
            <a:r>
              <a:rPr lang="ko-KR" altLang="en-US" sz="1200" dirty="0">
                <a:latin typeface="+mn-ea"/>
              </a:rPr>
              <a:t>개의 작은 따옴표</a:t>
            </a:r>
          </a:p>
        </p:txBody>
      </p:sp>
      <p:graphicFrame>
        <p:nvGraphicFramePr>
          <p:cNvPr id="17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761107"/>
              </p:ext>
            </p:extLst>
          </p:nvPr>
        </p:nvGraphicFramePr>
        <p:xfrm>
          <a:off x="1805067" y="3793668"/>
          <a:ext cx="6126083" cy="1395111"/>
        </p:xfrm>
        <a:graphic>
          <a:graphicData uri="http://schemas.openxmlformats.org/drawingml/2006/table">
            <a:tbl>
              <a:tblPr/>
              <a:tblGrid>
                <a:gridCol w="290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9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effectLst/>
                        </a:rPr>
                        <a:t>입력한 내용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effectLst/>
                        </a:rPr>
                        <a:t>결과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521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''</a:t>
                      </a:r>
                      <a:r>
                        <a:rPr lang="ko-KR" altLang="en-US" sz="700" dirty="0" err="1">
                          <a:effectLst/>
                        </a:rPr>
                        <a:t>이탤릭체</a:t>
                      </a:r>
                      <a:r>
                        <a:rPr lang="en-US" altLang="ko-KR" sz="700" dirty="0">
                          <a:effectLst/>
                        </a:rPr>
                        <a:t>''</a:t>
                      </a: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r>
                        <a:rPr lang="en-US" altLang="ko-KR" sz="700" dirty="0">
                          <a:effectLst/>
                        </a:rPr>
                        <a:t>'''</a:t>
                      </a:r>
                      <a:r>
                        <a:rPr lang="ko-KR" altLang="en-US" sz="700" dirty="0">
                          <a:effectLst/>
                        </a:rPr>
                        <a:t>진한 글씨체</a:t>
                      </a:r>
                      <a:r>
                        <a:rPr lang="en-US" altLang="ko-KR" sz="700" dirty="0">
                          <a:effectLst/>
                        </a:rPr>
                        <a:t>'''</a:t>
                      </a: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r>
                        <a:rPr lang="en-US" altLang="ko-KR" sz="700" dirty="0">
                          <a:effectLst/>
                        </a:rPr>
                        <a:t>'''''</a:t>
                      </a:r>
                      <a:r>
                        <a:rPr lang="ko-KR" altLang="en-US" sz="700" dirty="0">
                          <a:effectLst/>
                        </a:rPr>
                        <a:t>진한 </a:t>
                      </a:r>
                      <a:r>
                        <a:rPr lang="ko-KR" altLang="en-US" sz="700" dirty="0" err="1">
                          <a:effectLst/>
                        </a:rPr>
                        <a:t>이탤릭체</a:t>
                      </a:r>
                      <a:r>
                        <a:rPr lang="en-US" altLang="ko-KR" sz="700" dirty="0">
                          <a:effectLst/>
                        </a:rPr>
                        <a:t>'''''</a:t>
                      </a:r>
                    </a:p>
                    <a:p>
                      <a:endParaRPr lang="en-US" altLang="ko-KR" sz="7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0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2">
            <a:extLst>
              <a:ext uri="{FF2B5EF4-FFF2-40B4-BE49-F238E27FC236}">
                <a16:creationId xmlns:a16="http://schemas.microsoft.com/office/drawing/2014/main" id="{8891618E-7FAE-A14A-924F-6B33D8DF8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글자 모양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35AF724-4059-9940-9513-C702FDE13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463" y="4095628"/>
            <a:ext cx="1118415" cy="9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9669"/>
            <a:ext cx="613557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문단을 구분하거나 줄을 바꿀 때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Enter </a:t>
            </a:r>
            <a:r>
              <a:rPr lang="ko-KR" altLang="en-US" sz="1200" dirty="0">
                <a:latin typeface="+mn-ea"/>
              </a:rPr>
              <a:t>키 두 번 입력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&lt;</a:t>
            </a:r>
            <a:r>
              <a:rPr lang="en-US" altLang="ko-KR" sz="1200" dirty="0" err="1">
                <a:latin typeface="+mn-ea"/>
              </a:rPr>
              <a:t>br</a:t>
            </a:r>
            <a:r>
              <a:rPr lang="en-US" altLang="ko-KR" sz="1200" dirty="0">
                <a:latin typeface="+mn-ea"/>
              </a:rPr>
              <a:t>/&gt;</a:t>
            </a:r>
            <a:r>
              <a:rPr lang="ko-KR" altLang="en-US" sz="1200" dirty="0">
                <a:latin typeface="+mn-ea"/>
              </a:rPr>
              <a:t> 입력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7" name="내용 개체 틀 4"/>
          <p:cNvGraphicFramePr>
            <a:graphicFrameLocks/>
          </p:cNvGraphicFramePr>
          <p:nvPr/>
        </p:nvGraphicFramePr>
        <p:xfrm>
          <a:off x="1703467" y="3116335"/>
          <a:ext cx="6126083" cy="2978490"/>
        </p:xfrm>
        <a:graphic>
          <a:graphicData uri="http://schemas.openxmlformats.org/drawingml/2006/table">
            <a:tbl>
              <a:tblPr/>
              <a:tblGrid>
                <a:gridCol w="290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97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effectLst/>
                        </a:rPr>
                        <a:t>입력한 내용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effectLst/>
                        </a:rPr>
                        <a:t>결과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521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===</a:t>
                      </a:r>
                      <a:r>
                        <a:rPr lang="ko-KR" altLang="en-US" sz="700" dirty="0">
                          <a:effectLst/>
                        </a:rPr>
                        <a:t>연구 내용</a:t>
                      </a:r>
                      <a:r>
                        <a:rPr lang="en-US" altLang="ko-KR" sz="700" dirty="0">
                          <a:effectLst/>
                        </a:rPr>
                        <a:t>===</a:t>
                      </a:r>
                    </a:p>
                    <a:p>
                      <a:r>
                        <a:rPr lang="ko-KR" altLang="en-US" sz="700" dirty="0">
                          <a:effectLst/>
                        </a:rPr>
                        <a:t>본 연구는 “조선시대 </a:t>
                      </a:r>
                      <a:r>
                        <a:rPr lang="ko-KR" altLang="en-US" sz="700" dirty="0" err="1">
                          <a:effectLst/>
                        </a:rPr>
                        <a:t>표류노드의</a:t>
                      </a:r>
                      <a:r>
                        <a:rPr lang="ko-KR" altLang="en-US" sz="700" dirty="0">
                          <a:effectLst/>
                        </a:rPr>
                        <a:t> </a:t>
                      </a:r>
                      <a:r>
                        <a:rPr lang="ko-KR" altLang="en-US" sz="700" dirty="0" err="1">
                          <a:effectLst/>
                        </a:rPr>
                        <a:t>시각망</a:t>
                      </a:r>
                      <a:r>
                        <a:rPr lang="ko-KR" altLang="en-US" sz="700" dirty="0">
                          <a:effectLst/>
                        </a:rPr>
                        <a:t>” 구축을 목표로 한다</a:t>
                      </a:r>
                      <a:r>
                        <a:rPr lang="en-US" altLang="ko-KR" sz="700" dirty="0">
                          <a:effectLst/>
                        </a:rPr>
                        <a:t>. </a:t>
                      </a:r>
                      <a:r>
                        <a:rPr lang="ko-KR" altLang="en-US" sz="700" dirty="0" err="1">
                          <a:effectLst/>
                        </a:rPr>
                        <a:t>표류노드</a:t>
                      </a:r>
                      <a:r>
                        <a:rPr lang="ko-KR" altLang="en-US" sz="700" dirty="0">
                          <a:effectLst/>
                        </a:rPr>
                        <a:t> </a:t>
                      </a:r>
                      <a:r>
                        <a:rPr lang="ko-KR" altLang="en-US" sz="700" dirty="0" err="1">
                          <a:effectLst/>
                        </a:rPr>
                        <a:t>시각망을</a:t>
                      </a:r>
                      <a:r>
                        <a:rPr lang="ko-KR" altLang="en-US" sz="700" dirty="0">
                          <a:effectLst/>
                        </a:rPr>
                        <a:t> 구축하기 위하여 크게 </a:t>
                      </a:r>
                      <a:r>
                        <a:rPr lang="en-US" altLang="ko-KR" sz="700" dirty="0">
                          <a:effectLst/>
                        </a:rPr>
                        <a:t>3</a:t>
                      </a:r>
                      <a:r>
                        <a:rPr lang="ko-KR" altLang="en-US" sz="700" dirty="0">
                          <a:effectLst/>
                        </a:rPr>
                        <a:t>가지 사항에 중점을 두고 연구를 진행한다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  <a:p>
                      <a:r>
                        <a:rPr lang="ko-KR" altLang="en-US" sz="700" dirty="0">
                          <a:effectLst/>
                        </a:rPr>
                        <a:t>첫째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사건이 기록된 문헌을 검토하여 표류 인물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 err="1">
                          <a:effectLst/>
                        </a:rPr>
                        <a:t>출해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 err="1">
                          <a:effectLst/>
                        </a:rPr>
                        <a:t>出海</a:t>
                      </a:r>
                      <a:r>
                        <a:rPr lang="en-US" altLang="ko-KR" sz="700" dirty="0">
                          <a:effectLst/>
                        </a:rPr>
                        <a:t>) </a:t>
                      </a:r>
                      <a:r>
                        <a:rPr lang="ko-KR" altLang="en-US" sz="700" dirty="0">
                          <a:effectLst/>
                        </a:rPr>
                        <a:t>지역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목적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원인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기간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 err="1">
                          <a:effectLst/>
                        </a:rPr>
                        <a:t>표착지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 err="1">
                          <a:effectLst/>
                        </a:rPr>
                        <a:t>漂着地</a:t>
                      </a:r>
                      <a:r>
                        <a:rPr lang="en-US" altLang="ko-KR" sz="700" dirty="0">
                          <a:effectLst/>
                        </a:rPr>
                        <a:t>), </a:t>
                      </a:r>
                      <a:r>
                        <a:rPr lang="ko-KR" altLang="en-US" sz="700" dirty="0">
                          <a:effectLst/>
                        </a:rPr>
                        <a:t>송환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送還</a:t>
                      </a:r>
                      <a:r>
                        <a:rPr lang="en-US" altLang="ko-KR" sz="700" dirty="0">
                          <a:effectLst/>
                        </a:rPr>
                        <a:t>) </a:t>
                      </a:r>
                      <a:r>
                        <a:rPr lang="ko-KR" altLang="en-US" sz="700" dirty="0">
                          <a:effectLst/>
                        </a:rPr>
                        <a:t>시기 등의 요소를 추출한다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  <a:p>
                      <a:r>
                        <a:rPr lang="ko-KR" altLang="en-US" sz="700" dirty="0">
                          <a:effectLst/>
                        </a:rPr>
                        <a:t>둘째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표류민의 </a:t>
                      </a:r>
                      <a:r>
                        <a:rPr lang="ko-KR" altLang="en-US" sz="700" dirty="0" err="1">
                          <a:effectLst/>
                        </a:rPr>
                        <a:t>출해</a:t>
                      </a:r>
                      <a:r>
                        <a:rPr lang="ko-KR" altLang="en-US" sz="700" dirty="0">
                          <a:effectLst/>
                        </a:rPr>
                        <a:t> 지점과 </a:t>
                      </a:r>
                      <a:r>
                        <a:rPr lang="ko-KR" altLang="en-US" sz="700" dirty="0" err="1">
                          <a:effectLst/>
                        </a:rPr>
                        <a:t>표착지의</a:t>
                      </a:r>
                      <a:r>
                        <a:rPr lang="ko-KR" altLang="en-US" sz="700" dirty="0">
                          <a:effectLst/>
                        </a:rPr>
                        <a:t> 현장답사를 실시하여 사진을 촬영하고 영상자료를 구축한다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  <a:p>
                      <a:r>
                        <a:rPr lang="ko-KR" altLang="en-US" sz="700" dirty="0">
                          <a:effectLst/>
                        </a:rPr>
                        <a:t>셋째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관련 정보를 하이퍼텍스트 </a:t>
                      </a:r>
                      <a:r>
                        <a:rPr lang="ko-KR" altLang="en-US" sz="700" dirty="0" err="1">
                          <a:effectLst/>
                        </a:rPr>
                        <a:t>콘텐츠로</a:t>
                      </a:r>
                      <a:r>
                        <a:rPr lang="ko-KR" altLang="en-US" sz="700" dirty="0">
                          <a:effectLst/>
                        </a:rPr>
                        <a:t> 시각화하여 </a:t>
                      </a:r>
                      <a:r>
                        <a:rPr lang="ko-KR" altLang="en-US" sz="700" dirty="0" err="1">
                          <a:effectLst/>
                        </a:rPr>
                        <a:t>시각망을</a:t>
                      </a:r>
                      <a:r>
                        <a:rPr lang="ko-KR" altLang="en-US" sz="700" dirty="0">
                          <a:effectLst/>
                        </a:rPr>
                        <a:t> 구축한다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0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8131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===</a:t>
                      </a:r>
                      <a:r>
                        <a:rPr lang="ko-KR" altLang="en-US" sz="700" dirty="0">
                          <a:effectLst/>
                        </a:rPr>
                        <a:t>연구 내용</a:t>
                      </a:r>
                      <a:r>
                        <a:rPr lang="en-US" altLang="ko-KR" sz="700" dirty="0">
                          <a:effectLst/>
                        </a:rPr>
                        <a:t>===</a:t>
                      </a:r>
                    </a:p>
                    <a:p>
                      <a:r>
                        <a:rPr lang="ko-KR" altLang="en-US" sz="700" dirty="0">
                          <a:effectLst/>
                        </a:rPr>
                        <a:t>본 연구는 “조선시대 </a:t>
                      </a:r>
                      <a:r>
                        <a:rPr lang="ko-KR" altLang="en-US" sz="700" dirty="0" err="1">
                          <a:effectLst/>
                        </a:rPr>
                        <a:t>표류노드의</a:t>
                      </a:r>
                      <a:r>
                        <a:rPr lang="ko-KR" altLang="en-US" sz="700" dirty="0">
                          <a:effectLst/>
                        </a:rPr>
                        <a:t> </a:t>
                      </a:r>
                      <a:r>
                        <a:rPr lang="ko-KR" altLang="en-US" sz="700" dirty="0" err="1">
                          <a:effectLst/>
                        </a:rPr>
                        <a:t>시각망</a:t>
                      </a:r>
                      <a:r>
                        <a:rPr lang="ko-KR" altLang="en-US" sz="700" dirty="0">
                          <a:effectLst/>
                        </a:rPr>
                        <a:t>” 구축을 목표로 한다</a:t>
                      </a:r>
                      <a:r>
                        <a:rPr lang="en-US" altLang="ko-KR" sz="700" dirty="0">
                          <a:effectLst/>
                        </a:rPr>
                        <a:t>. </a:t>
                      </a:r>
                      <a:r>
                        <a:rPr lang="ko-KR" altLang="en-US" sz="700" dirty="0" err="1">
                          <a:effectLst/>
                        </a:rPr>
                        <a:t>표류노드</a:t>
                      </a:r>
                      <a:r>
                        <a:rPr lang="ko-KR" altLang="en-US" sz="700" dirty="0">
                          <a:effectLst/>
                        </a:rPr>
                        <a:t> </a:t>
                      </a:r>
                      <a:r>
                        <a:rPr lang="ko-KR" altLang="en-US" sz="700" dirty="0" err="1">
                          <a:effectLst/>
                        </a:rPr>
                        <a:t>시각망을</a:t>
                      </a:r>
                      <a:r>
                        <a:rPr lang="ko-KR" altLang="en-US" sz="700" dirty="0">
                          <a:effectLst/>
                        </a:rPr>
                        <a:t> 구축하기 위하여 크게 </a:t>
                      </a:r>
                      <a:r>
                        <a:rPr lang="en-US" altLang="ko-KR" sz="700" dirty="0">
                          <a:effectLst/>
                        </a:rPr>
                        <a:t>3</a:t>
                      </a:r>
                      <a:r>
                        <a:rPr lang="ko-KR" altLang="en-US" sz="700" dirty="0">
                          <a:effectLst/>
                        </a:rPr>
                        <a:t>가지 사항에 중점을 두고 연구를 진행한다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r>
                        <a:rPr lang="ko-KR" altLang="en-US" sz="700" dirty="0">
                          <a:effectLst/>
                        </a:rPr>
                        <a:t>첫째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사건이 기록된 문헌을 검토하여 표류 인물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 err="1">
                          <a:effectLst/>
                        </a:rPr>
                        <a:t>출해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 err="1">
                          <a:effectLst/>
                        </a:rPr>
                        <a:t>出海</a:t>
                      </a:r>
                      <a:r>
                        <a:rPr lang="en-US" altLang="ko-KR" sz="700" dirty="0">
                          <a:effectLst/>
                        </a:rPr>
                        <a:t>) </a:t>
                      </a:r>
                      <a:r>
                        <a:rPr lang="ko-KR" altLang="en-US" sz="700" dirty="0">
                          <a:effectLst/>
                        </a:rPr>
                        <a:t>지역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목적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원인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기간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 err="1">
                          <a:effectLst/>
                        </a:rPr>
                        <a:t>표착지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 err="1">
                          <a:effectLst/>
                        </a:rPr>
                        <a:t>漂着地</a:t>
                      </a:r>
                      <a:r>
                        <a:rPr lang="en-US" altLang="ko-KR" sz="700" dirty="0">
                          <a:effectLst/>
                        </a:rPr>
                        <a:t>), </a:t>
                      </a:r>
                      <a:r>
                        <a:rPr lang="ko-KR" altLang="en-US" sz="700" dirty="0">
                          <a:effectLst/>
                        </a:rPr>
                        <a:t>송환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送還</a:t>
                      </a:r>
                      <a:r>
                        <a:rPr lang="en-US" altLang="ko-KR" sz="700" dirty="0">
                          <a:effectLst/>
                        </a:rPr>
                        <a:t>) </a:t>
                      </a:r>
                      <a:r>
                        <a:rPr lang="ko-KR" altLang="en-US" sz="700" dirty="0">
                          <a:effectLst/>
                        </a:rPr>
                        <a:t>시기 등의 요소를 추출한다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r>
                        <a:rPr lang="ko-KR" altLang="en-US" sz="700" dirty="0">
                          <a:effectLst/>
                        </a:rPr>
                        <a:t>둘째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표류민의 </a:t>
                      </a:r>
                      <a:r>
                        <a:rPr lang="ko-KR" altLang="en-US" sz="700" dirty="0" err="1">
                          <a:effectLst/>
                        </a:rPr>
                        <a:t>출해</a:t>
                      </a:r>
                      <a:r>
                        <a:rPr lang="ko-KR" altLang="en-US" sz="700" dirty="0">
                          <a:effectLst/>
                        </a:rPr>
                        <a:t> 지점과 </a:t>
                      </a:r>
                      <a:r>
                        <a:rPr lang="ko-KR" altLang="en-US" sz="700" dirty="0" err="1">
                          <a:effectLst/>
                        </a:rPr>
                        <a:t>표착지의</a:t>
                      </a:r>
                      <a:r>
                        <a:rPr lang="ko-KR" altLang="en-US" sz="700" dirty="0">
                          <a:effectLst/>
                        </a:rPr>
                        <a:t> 현장답사를 실시하여 사진을 촬영하고 영상자료를 구축한다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  <a:p>
                      <a:endParaRPr lang="en-US" altLang="ko-KR" sz="700" dirty="0">
                        <a:effectLst/>
                      </a:endParaRPr>
                    </a:p>
                    <a:p>
                      <a:r>
                        <a:rPr lang="ko-KR" altLang="en-US" sz="700" dirty="0">
                          <a:effectLst/>
                        </a:rPr>
                        <a:t>셋째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표류 관련 정보를 하이퍼텍스트 </a:t>
                      </a:r>
                      <a:r>
                        <a:rPr lang="ko-KR" altLang="en-US" sz="700" dirty="0" err="1">
                          <a:effectLst/>
                        </a:rPr>
                        <a:t>콘텐츠로</a:t>
                      </a:r>
                      <a:r>
                        <a:rPr lang="ko-KR" altLang="en-US" sz="700" dirty="0">
                          <a:effectLst/>
                        </a:rPr>
                        <a:t> 시각화하여 </a:t>
                      </a:r>
                      <a:r>
                        <a:rPr lang="ko-KR" altLang="en-US" sz="700" dirty="0" err="1">
                          <a:effectLst/>
                        </a:rPr>
                        <a:t>시각망을</a:t>
                      </a:r>
                      <a:r>
                        <a:rPr lang="ko-KR" altLang="en-US" sz="700" dirty="0">
                          <a:effectLst/>
                        </a:rPr>
                        <a:t> 구축한다</a:t>
                      </a:r>
                      <a:r>
                        <a:rPr lang="en-US" altLang="ko-KR" sz="700" dirty="0">
                          <a:effectLst/>
                        </a:rPr>
                        <a:t>.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0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16" y="3440373"/>
            <a:ext cx="3024336" cy="9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17" y="4628505"/>
            <a:ext cx="2995319" cy="120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8891618E-7FAE-A14A-924F-6B33D8DF8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줄 바꿈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5867" y="2116069"/>
            <a:ext cx="3429000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번호를 매기지 않은 목록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* </a:t>
            </a:r>
            <a:r>
              <a:rPr lang="ko-KR" altLang="en-US" sz="1200" dirty="0">
                <a:latin typeface="+mn-ea"/>
              </a:rPr>
              <a:t>이 많을 수록 더 깊은 단계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7" name="내용 개체 틀 2"/>
          <p:cNvGraphicFramePr>
            <a:graphicFrameLocks/>
          </p:cNvGraphicFramePr>
          <p:nvPr/>
        </p:nvGraphicFramePr>
        <p:xfrm>
          <a:off x="628650" y="2892797"/>
          <a:ext cx="3687571" cy="2592997"/>
        </p:xfrm>
        <a:graphic>
          <a:graphicData uri="http://schemas.openxmlformats.org/drawingml/2006/table">
            <a:tbl>
              <a:tblPr/>
              <a:tblGrid>
                <a:gridCol w="1630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60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393">
                <a:tc>
                  <a:txBody>
                    <a:bodyPr/>
                    <a:lstStyle/>
                    <a:p>
                      <a:pPr marL="268288" indent="0"/>
                      <a:r>
                        <a:rPr lang="en-US" altLang="ko-KR" sz="700" dirty="0">
                          <a:effectLst/>
                        </a:rPr>
                        <a:t>==</a:t>
                      </a:r>
                      <a:r>
                        <a:rPr lang="ko-KR" altLang="en-US" sz="700" dirty="0">
                          <a:effectLst/>
                        </a:rPr>
                        <a:t>종묘 </a:t>
                      </a:r>
                      <a:r>
                        <a:rPr lang="en-US" altLang="ko-KR" sz="700" dirty="0">
                          <a:effectLst/>
                        </a:rPr>
                        <a:t>WIKI </a:t>
                      </a:r>
                      <a:r>
                        <a:rPr lang="ko-KR" altLang="en-US" sz="700" dirty="0">
                          <a:effectLst/>
                        </a:rPr>
                        <a:t>기사 목록</a:t>
                      </a:r>
                      <a:r>
                        <a:rPr lang="en-US" altLang="ko-KR" sz="700" dirty="0">
                          <a:effectLst/>
                        </a:rPr>
                        <a:t>==</a:t>
                      </a:r>
                    </a:p>
                    <a:p>
                      <a:pPr marL="268288" indent="0"/>
                      <a:r>
                        <a:rPr lang="en-US" altLang="ko-KR" sz="700" dirty="0">
                          <a:effectLst/>
                        </a:rPr>
                        <a:t>===</a:t>
                      </a:r>
                      <a:r>
                        <a:rPr lang="ko-KR" altLang="en-US" sz="700" dirty="0">
                          <a:effectLst/>
                        </a:rPr>
                        <a:t>공간</a:t>
                      </a:r>
                      <a:r>
                        <a:rPr lang="en-US" altLang="ko-KR" sz="700" dirty="0">
                          <a:effectLst/>
                        </a:rPr>
                        <a:t>===</a:t>
                      </a:r>
                    </a:p>
                    <a:p>
                      <a:pPr marL="268288" indent="0"/>
                      <a:r>
                        <a:rPr lang="en-US" altLang="ko-KR" sz="700" dirty="0">
                          <a:effectLst/>
                        </a:rPr>
                        <a:t>* </a:t>
                      </a:r>
                      <a:r>
                        <a:rPr lang="ko-KR" altLang="en-US" sz="700" dirty="0">
                          <a:effectLst/>
                        </a:rPr>
                        <a:t>종묘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</a:t>
                      </a:r>
                      <a:r>
                        <a:rPr lang="ko-KR" altLang="en-US" sz="700" dirty="0" err="1">
                          <a:effectLst/>
                        </a:rPr>
                        <a:t>창엽문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삼도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</a:t>
                      </a:r>
                      <a:r>
                        <a:rPr lang="ko-KR" altLang="en-US" sz="700" dirty="0" err="1">
                          <a:effectLst/>
                        </a:rPr>
                        <a:t>망묘루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</a:t>
                      </a:r>
                      <a:r>
                        <a:rPr lang="ko-KR" altLang="en-US" sz="700" dirty="0" err="1">
                          <a:effectLst/>
                        </a:rPr>
                        <a:t>향대청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지당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공민왕신당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</a:t>
                      </a:r>
                      <a:r>
                        <a:rPr lang="ko-KR" altLang="en-US" sz="700" dirty="0" err="1">
                          <a:effectLst/>
                        </a:rPr>
                        <a:t>어숙실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</a:t>
                      </a:r>
                      <a:r>
                        <a:rPr lang="ko-KR" altLang="en-US" sz="700" dirty="0" err="1">
                          <a:effectLst/>
                        </a:rPr>
                        <a:t>전사청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** </a:t>
                      </a:r>
                      <a:r>
                        <a:rPr lang="ko-KR" altLang="en-US" sz="700" dirty="0" err="1">
                          <a:effectLst/>
                        </a:rPr>
                        <a:t>찬막단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** 제정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 종묘정전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宗廟正殿</a:t>
                      </a:r>
                      <a:r>
                        <a:rPr lang="en-US" altLang="ko-KR" sz="700" dirty="0">
                          <a:effectLst/>
                        </a:rPr>
                        <a:t>)</a:t>
                      </a:r>
                    </a:p>
                    <a:p>
                      <a:pPr marL="268288" indent="0"/>
                      <a:r>
                        <a:rPr lang="en-US" altLang="ko-KR" sz="700" dirty="0">
                          <a:effectLst/>
                        </a:rPr>
                        <a:t>** </a:t>
                      </a:r>
                      <a:r>
                        <a:rPr lang="ko-KR" altLang="en-US" sz="700" dirty="0">
                          <a:effectLst/>
                        </a:rPr>
                        <a:t>정전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제</a:t>
                      </a:r>
                      <a:r>
                        <a:rPr lang="en-US" altLang="ko-KR" sz="700" dirty="0">
                          <a:effectLst/>
                        </a:rPr>
                        <a:t>3</a:t>
                      </a:r>
                      <a:r>
                        <a:rPr lang="ko-KR" altLang="en-US" sz="700" dirty="0">
                          <a:effectLst/>
                        </a:rPr>
                        <a:t>실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** 공신당</a:t>
                      </a: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** </a:t>
                      </a:r>
                      <a:r>
                        <a:rPr lang="ko-KR" altLang="en-US" sz="700" dirty="0" err="1">
                          <a:effectLst/>
                        </a:rPr>
                        <a:t>칠사당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** </a:t>
                      </a:r>
                      <a:r>
                        <a:rPr lang="ko-KR" altLang="en-US" sz="700" dirty="0" err="1">
                          <a:effectLst/>
                        </a:rPr>
                        <a:t>수복방</a:t>
                      </a:r>
                      <a:endParaRPr lang="ko-KR" altLang="en-US" sz="700" dirty="0">
                        <a:effectLst/>
                      </a:endParaRPr>
                    </a:p>
                    <a:p>
                      <a:pPr marL="268288" indent="0"/>
                      <a:r>
                        <a:rPr lang="ko-KR" altLang="en-US" sz="700" dirty="0">
                          <a:effectLst/>
                        </a:rPr>
                        <a:t>** 요대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0"/>
          <a:stretch/>
        </p:blipFill>
        <p:spPr bwMode="auto">
          <a:xfrm>
            <a:off x="2711671" y="3285191"/>
            <a:ext cx="1188132" cy="19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B6FAFBBB-1BA3-4A4C-B1C4-C5FDFB6872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목록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40111A-1223-3D47-A497-8A71B0B38549}"/>
              </a:ext>
            </a:extLst>
          </p:cNvPr>
          <p:cNvSpPr/>
          <p:nvPr/>
        </p:nvSpPr>
        <p:spPr>
          <a:xfrm>
            <a:off x="4914900" y="2116069"/>
            <a:ext cx="3200400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번호를 매긴 목록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# </a:t>
            </a:r>
            <a:r>
              <a:rPr lang="ko-KR" altLang="en-US" sz="1200" dirty="0">
                <a:latin typeface="+mn-ea"/>
              </a:rPr>
              <a:t>이 많을 수록 들여쓰기 수준 높음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20" name="내용 개체 틀 7">
            <a:extLst>
              <a:ext uri="{FF2B5EF4-FFF2-40B4-BE49-F238E27FC236}">
                <a16:creationId xmlns:a16="http://schemas.microsoft.com/office/drawing/2014/main" id="{36E8814C-3ABD-9145-8FFB-210EE3C17B0E}"/>
              </a:ext>
            </a:extLst>
          </p:cNvPr>
          <p:cNvGraphicFramePr>
            <a:graphicFrameLocks/>
          </p:cNvGraphicFramePr>
          <p:nvPr/>
        </p:nvGraphicFramePr>
        <p:xfrm>
          <a:off x="5437654" y="2892797"/>
          <a:ext cx="2944619" cy="2474341"/>
        </p:xfrm>
        <a:graphic>
          <a:graphicData uri="http://schemas.openxmlformats.org/drawingml/2006/table">
            <a:tbl>
              <a:tblPr/>
              <a:tblGrid>
                <a:gridCol w="123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60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737">
                <a:tc>
                  <a:txBody>
                    <a:bodyPr/>
                    <a:lstStyle/>
                    <a:p>
                      <a:pPr marL="317500" indent="0">
                        <a:tabLst/>
                      </a:pPr>
                      <a:r>
                        <a:rPr lang="en-US" altLang="ko-KR" sz="700" dirty="0">
                          <a:effectLst/>
                        </a:rPr>
                        <a:t>== </a:t>
                      </a:r>
                      <a:r>
                        <a:rPr lang="ko-KR" altLang="en-US" sz="700" dirty="0">
                          <a:effectLst/>
                        </a:rPr>
                        <a:t>총론 </a:t>
                      </a:r>
                      <a:r>
                        <a:rPr lang="en-US" altLang="ko-KR" sz="700" dirty="0">
                          <a:effectLst/>
                        </a:rPr>
                        <a:t>==</a:t>
                      </a:r>
                    </a:p>
                    <a:p>
                      <a:pPr marL="317500" indent="0">
                        <a:tabLst/>
                      </a:pPr>
                      <a:r>
                        <a:rPr lang="en-US" altLang="ko-KR" sz="700" dirty="0">
                          <a:effectLst/>
                        </a:rPr>
                        <a:t># </a:t>
                      </a:r>
                      <a:r>
                        <a:rPr lang="ko-KR" altLang="en-US" sz="700" dirty="0">
                          <a:effectLst/>
                        </a:rPr>
                        <a:t>자연환경</a:t>
                      </a:r>
                    </a:p>
                    <a:p>
                      <a:pPr marL="317500" indent="0">
                        <a:tabLst/>
                      </a:pPr>
                      <a:r>
                        <a:rPr lang="en-US" altLang="ko-KR" sz="700" dirty="0">
                          <a:effectLst/>
                        </a:rPr>
                        <a:t>## </a:t>
                      </a:r>
                      <a:r>
                        <a:rPr lang="ko-KR" altLang="en-US" sz="700" dirty="0">
                          <a:effectLst/>
                        </a:rPr>
                        <a:t>위치와 영역</a:t>
                      </a:r>
                    </a:p>
                    <a:p>
                      <a:pPr marL="317500" indent="0">
                        <a:tabLst/>
                      </a:pPr>
                      <a:r>
                        <a:rPr lang="en-US" altLang="ko-KR" sz="700" dirty="0">
                          <a:effectLst/>
                        </a:rPr>
                        <a:t>### </a:t>
                      </a:r>
                      <a:r>
                        <a:rPr lang="ko-KR" altLang="en-US" sz="700" dirty="0">
                          <a:effectLst/>
                        </a:rPr>
                        <a:t>위치</a:t>
                      </a:r>
                    </a:p>
                    <a:p>
                      <a:pPr marL="317500" indent="0">
                        <a:tabLst/>
                      </a:pPr>
                      <a:r>
                        <a:rPr lang="en-US" altLang="ko-KR" sz="700" dirty="0">
                          <a:effectLst/>
                        </a:rPr>
                        <a:t>### </a:t>
                      </a:r>
                      <a:r>
                        <a:rPr lang="ko-KR" altLang="en-US" sz="700" dirty="0">
                          <a:effectLst/>
                        </a:rPr>
                        <a:t>영역</a:t>
                      </a:r>
                    </a:p>
                    <a:p>
                      <a:pPr marL="317500" indent="0">
                        <a:tabLst/>
                      </a:pPr>
                      <a:r>
                        <a:rPr lang="en-US" altLang="ko-KR" sz="700" dirty="0">
                          <a:effectLst/>
                        </a:rPr>
                        <a:t>## </a:t>
                      </a:r>
                      <a:r>
                        <a:rPr lang="ko-KR" altLang="en-US" sz="700" dirty="0">
                          <a:effectLst/>
                        </a:rPr>
                        <a:t>지형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2">
            <a:extLst>
              <a:ext uri="{FF2B5EF4-FFF2-40B4-BE49-F238E27FC236}">
                <a16:creationId xmlns:a16="http://schemas.microsoft.com/office/drawing/2014/main" id="{A151877B-2BCB-CE44-A906-7A562CF0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16" y="4057650"/>
            <a:ext cx="93898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9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82768"/>
            <a:ext cx="6135579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문서의 제목 양쪽에 대괄호를 두 개씩 입력하여 자유롭게 링크 생성 </a:t>
            </a:r>
            <a:r>
              <a:rPr lang="en-US" altLang="ko-KR" sz="1200" dirty="0">
                <a:latin typeface="+mn-ea"/>
              </a:rPr>
              <a:t>[[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]]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붉은 링크는 존재하지 않는 문서일 경우에 나타남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자기 자신을 가리키는 링크는 단순히 굵은 글씨체로 나타남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다른 이름이 부여된 링크의 경우 </a:t>
            </a:r>
            <a:r>
              <a:rPr lang="en-US" altLang="ko-KR" sz="1200" dirty="0">
                <a:latin typeface="+mn-ea"/>
              </a:rPr>
              <a:t>| </a:t>
            </a:r>
            <a:r>
              <a:rPr lang="ko-KR" altLang="en-US" sz="1200" dirty="0">
                <a:latin typeface="+mn-ea"/>
              </a:rPr>
              <a:t>기호를 사용하여 표시할 수 있음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</p:txBody>
      </p:sp>
      <p:graphicFrame>
        <p:nvGraphicFramePr>
          <p:cNvPr id="14" name="내용 개체 틀 4"/>
          <p:cNvGraphicFramePr>
            <a:graphicFrameLocks/>
          </p:cNvGraphicFramePr>
          <p:nvPr/>
        </p:nvGraphicFramePr>
        <p:xfrm>
          <a:off x="1732080" y="3753036"/>
          <a:ext cx="5810250" cy="1353960"/>
        </p:xfrm>
        <a:graphic>
          <a:graphicData uri="http://schemas.openxmlformats.org/drawingml/2006/table">
            <a:tbl>
              <a:tblPr/>
              <a:tblGrid>
                <a:gridCol w="290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>
                          <a:effectLst/>
                        </a:rPr>
                        <a:t>결과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r>
                        <a:rPr lang="ko-KR" altLang="en-US" sz="700" dirty="0">
                          <a:effectLst/>
                        </a:rPr>
                        <a:t>제</a:t>
                      </a:r>
                      <a:r>
                        <a:rPr lang="en-US" altLang="ko-KR" sz="700" dirty="0">
                          <a:effectLst/>
                        </a:rPr>
                        <a:t>1</a:t>
                      </a:r>
                      <a:r>
                        <a:rPr lang="ko-KR" altLang="en-US" sz="700" dirty="0">
                          <a:effectLst/>
                        </a:rPr>
                        <a:t>조 </a:t>
                      </a:r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광진구 공연 문화 공간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en-US" altLang="ko-KR" sz="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 also has [[public </a:t>
                      </a:r>
                      <a:r>
                        <a:rPr lang="en-US" altLang="ko-KR" sz="7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transport|</a:t>
                      </a:r>
                      <a:r>
                        <a:rPr lang="en-US" altLang="ko-KR" sz="7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n-US" altLang="ko-KR" sz="7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transportation</a:t>
                      </a:r>
                      <a:r>
                        <a:rPr lang="en-US" altLang="ko-KR" sz="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]]</a:t>
                      </a:r>
                      <a:endParaRPr lang="en-US" altLang="ko-KR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430" b="26827"/>
          <a:stretch/>
        </p:blipFill>
        <p:spPr bwMode="auto">
          <a:xfrm>
            <a:off x="4788025" y="4131078"/>
            <a:ext cx="1621202" cy="1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3" t="50353" r="1896" b="16489"/>
          <a:stretch/>
        </p:blipFill>
        <p:spPr>
          <a:xfrm>
            <a:off x="4788024" y="4660710"/>
            <a:ext cx="2454008" cy="280458"/>
          </a:xfrm>
          <a:prstGeom prst="rect">
            <a:avLst/>
          </a:prstGeom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8D360908-9C19-FF4D-9E39-CC3AD4D825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내부 링크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6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9668"/>
            <a:ext cx="613557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외부 사이트의 링크는 </a:t>
            </a:r>
            <a:r>
              <a:rPr lang="en-US" altLang="ko-KR" sz="1200" dirty="0">
                <a:latin typeface="+mn-ea"/>
              </a:rPr>
              <a:t>URL </a:t>
            </a:r>
            <a:r>
              <a:rPr lang="ko-KR" altLang="en-US" sz="1200" dirty="0">
                <a:latin typeface="+mn-ea"/>
              </a:rPr>
              <a:t>양쪽에 대괄호를 한 개씩 입력하여 생성 </a:t>
            </a: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]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링크에 제목을 부여할 경우에는</a:t>
            </a:r>
            <a:r>
              <a:rPr lang="en-US" altLang="ko-KR" sz="1200" dirty="0">
                <a:latin typeface="+mn-ea"/>
              </a:rPr>
              <a:t> URL </a:t>
            </a:r>
            <a:r>
              <a:rPr lang="ko-KR" altLang="en-US" sz="1200" dirty="0">
                <a:latin typeface="+mn-ea"/>
              </a:rPr>
              <a:t>뒤에 한 칸을 띄어준 다음에 제목 입력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4" name="내용 개체 틀 4"/>
          <p:cNvGraphicFramePr>
            <a:graphicFrameLocks/>
          </p:cNvGraphicFramePr>
          <p:nvPr/>
        </p:nvGraphicFramePr>
        <p:xfrm>
          <a:off x="1732080" y="3065997"/>
          <a:ext cx="5810250" cy="1878982"/>
        </p:xfrm>
        <a:graphic>
          <a:graphicData uri="http://schemas.openxmlformats.org/drawingml/2006/table">
            <a:tbl>
              <a:tblPr/>
              <a:tblGrid>
                <a:gridCol w="2947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>
                          <a:effectLst/>
                        </a:rPr>
                        <a:t>결과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[http://www.digerati.kr/mediawiki/index.php]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dirty="0">
                          <a:effectLst/>
                        </a:rPr>
                        <a:t>[http://www.digerati.kr/mediawiki/index.php </a:t>
                      </a:r>
                      <a:r>
                        <a:rPr lang="ko-KR" altLang="en-US" sz="700" dirty="0">
                          <a:effectLst/>
                        </a:rPr>
                        <a:t>한국 디지털 인문학 협의회</a:t>
                      </a:r>
                      <a:r>
                        <a:rPr lang="en-US" altLang="ko-KR" sz="700" dirty="0">
                          <a:effectLst/>
                        </a:rPr>
                        <a:t>]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http://www.digerati.kr/mediawiki/index.php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dirty="0">
                        <a:effectLst/>
                      </a:endParaRP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3438607"/>
            <a:ext cx="40005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3930094"/>
            <a:ext cx="1457325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4578166"/>
            <a:ext cx="2171700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81D4D64B-F3A7-0F4F-8287-072FDE5841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외부 링크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2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9668"/>
            <a:ext cx="613557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파일 올리기 페이지에서 파일 업로드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계정을 가진 사용자만 가능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해당 문서에서 </a:t>
            </a:r>
            <a:r>
              <a:rPr lang="en-US" altLang="ko-KR" sz="1200" dirty="0">
                <a:latin typeface="+mn-ea"/>
              </a:rPr>
              <a:t>[[</a:t>
            </a:r>
            <a:r>
              <a:rPr lang="ko-KR" altLang="en-US" sz="1200" dirty="0">
                <a:latin typeface="+mn-ea"/>
              </a:rPr>
              <a:t>파일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파일이름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 err="1">
                <a:latin typeface="+mn-ea"/>
              </a:rPr>
              <a:t>확장자포함</a:t>
            </a:r>
            <a:r>
              <a:rPr lang="en-US" altLang="ko-KR" sz="1200" dirty="0">
                <a:latin typeface="+mn-ea"/>
              </a:rPr>
              <a:t>)]] </a:t>
            </a:r>
            <a:r>
              <a:rPr lang="ko-KR" altLang="en-US" sz="1200" dirty="0">
                <a:latin typeface="+mn-ea"/>
              </a:rPr>
              <a:t>를 입력하여 그림 삽입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09682" y="3209698"/>
          <a:ext cx="5960331" cy="2329345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47950" marR="47950" marT="23975" marB="239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en-US" sz="700" dirty="0">
                          <a:effectLst/>
                        </a:rPr>
                        <a:t>Wikipedia-logo-v2-ko.png]]</a:t>
                      </a:r>
                      <a:endParaRPr lang="en-US" altLang="ko-KR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>
                          <a:effectLst/>
                        </a:rPr>
                        <a:t>기본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r>
                        <a:rPr lang="en-US" altLang="ko-KR" sz="700" dirty="0"/>
                        <a:t>[[</a:t>
                      </a:r>
                      <a:r>
                        <a:rPr lang="ko-KR" altLang="en-US" sz="700" dirty="0"/>
                        <a:t>파일</a:t>
                      </a:r>
                      <a:r>
                        <a:rPr lang="en-US" altLang="ko-KR" sz="700" dirty="0"/>
                        <a:t>:Wikipedia-logo-v2-ko.png|</a:t>
                      </a:r>
                      <a:r>
                        <a:rPr lang="ko-KR" altLang="en-US" sz="700" dirty="0"/>
                        <a:t>프레임</a:t>
                      </a:r>
                      <a:r>
                        <a:rPr lang="en-US" altLang="ko-KR" sz="700" dirty="0"/>
                        <a:t>|alt=</a:t>
                      </a:r>
                      <a:r>
                        <a:rPr lang="ko-KR" altLang="en-US" sz="700" dirty="0"/>
                        <a:t>퍼즐 형태의 로고</a:t>
                      </a:r>
                      <a:r>
                        <a:rPr lang="en-US" altLang="ko-KR" sz="700" dirty="0"/>
                        <a:t>|</a:t>
                      </a:r>
                      <a:r>
                        <a:rPr lang="ko-KR" altLang="en-US" sz="700" dirty="0" err="1"/>
                        <a:t>위키백과</a:t>
                      </a:r>
                      <a:r>
                        <a:rPr lang="en-US" altLang="ko-KR" sz="700" dirty="0"/>
                        <a:t>]]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effectLst/>
                        </a:rPr>
                        <a:t>프레임 기능에 설명문이 삽입된 그림을 문서 오른쪽에 띄울 때</a:t>
                      </a:r>
                      <a:endParaRPr lang="en-US" altLang="ko-KR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r>
                        <a:rPr lang="en-US" altLang="ko-KR" sz="700" dirty="0"/>
                        <a:t>[[</a:t>
                      </a:r>
                      <a:r>
                        <a:rPr lang="ko-KR" altLang="en-US" sz="700" dirty="0"/>
                        <a:t>파일</a:t>
                      </a:r>
                      <a:r>
                        <a:rPr lang="en-US" altLang="ko-KR" sz="700" dirty="0"/>
                        <a:t>:Wikipedia-logo-v2-ko.png|</a:t>
                      </a:r>
                      <a:r>
                        <a:rPr lang="ko-KR" altLang="en-US" sz="700" dirty="0" err="1"/>
                        <a:t>섬네일</a:t>
                      </a:r>
                      <a:r>
                        <a:rPr lang="en-US" altLang="ko-KR" sz="700" dirty="0"/>
                        <a:t>|alt=</a:t>
                      </a:r>
                      <a:r>
                        <a:rPr lang="ko-KR" altLang="en-US" sz="700" dirty="0"/>
                        <a:t>퍼즐 형태의 로고</a:t>
                      </a:r>
                      <a:r>
                        <a:rPr lang="en-US" altLang="ko-KR" sz="700" dirty="0"/>
                        <a:t>|</a:t>
                      </a:r>
                      <a:r>
                        <a:rPr lang="ko-KR" altLang="en-US" sz="700" dirty="0" err="1"/>
                        <a:t>위키백과</a:t>
                      </a:r>
                      <a:r>
                        <a:rPr lang="en-US" altLang="ko-KR" sz="700" dirty="0"/>
                        <a:t>]]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 err="1">
                          <a:effectLst/>
                        </a:rPr>
                        <a:t>섬네일</a:t>
                      </a:r>
                      <a:r>
                        <a:rPr lang="ko-KR" altLang="en-US" sz="700" dirty="0">
                          <a:effectLst/>
                        </a:rPr>
                        <a:t> 기능에 설명문이 삽입된 그림을 문서 오른쪽에 띄울 때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r>
                        <a:rPr lang="en-US" altLang="ko-KR" sz="700" dirty="0"/>
                        <a:t>[[</a:t>
                      </a:r>
                      <a:r>
                        <a:rPr lang="ko-KR" altLang="en-US" sz="700" dirty="0"/>
                        <a:t>파일</a:t>
                      </a:r>
                      <a:r>
                        <a:rPr lang="en-US" altLang="ko-KR" sz="700" dirty="0"/>
                        <a:t>:Wikipedia-logo-v2-ko.png|</a:t>
                      </a:r>
                      <a:r>
                        <a:rPr lang="ko-KR" altLang="en-US" sz="700" dirty="0"/>
                        <a:t>오른쪽</a:t>
                      </a:r>
                      <a:r>
                        <a:rPr lang="en-US" altLang="ko-KR" sz="700" dirty="0"/>
                        <a:t>|</a:t>
                      </a:r>
                      <a:r>
                        <a:rPr lang="ko-KR" altLang="en-US" sz="700" dirty="0" err="1"/>
                        <a:t>위키백과</a:t>
                      </a:r>
                      <a:r>
                        <a:rPr lang="en-US" altLang="ko-KR" sz="700" dirty="0"/>
                        <a:t>]]</a:t>
                      </a:r>
                      <a:endParaRPr lang="pl-PL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700" dirty="0">
                          <a:effectLst/>
                        </a:rPr>
                        <a:t>설명문이 없이 문서 오른쪽에 그림을 나타낼 때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99">
                <a:tc>
                  <a:txBody>
                    <a:bodyPr/>
                    <a:lstStyle/>
                    <a:p>
                      <a:r>
                        <a:rPr lang="en-US" altLang="ko-KR" sz="700" dirty="0"/>
                        <a:t>[[</a:t>
                      </a:r>
                      <a:r>
                        <a:rPr lang="ko-KR" altLang="en-US" sz="700" dirty="0"/>
                        <a:t>파일</a:t>
                      </a:r>
                      <a:r>
                        <a:rPr lang="en-US" altLang="ko-KR" sz="700" dirty="0"/>
                        <a:t>:Wikipedia-logo-v2-ko.png|30 </a:t>
                      </a:r>
                      <a:r>
                        <a:rPr lang="en-US" altLang="ko-KR" sz="700" dirty="0" err="1"/>
                        <a:t>px</a:t>
                      </a:r>
                      <a:r>
                        <a:rPr lang="en-US" altLang="ko-KR" sz="700" dirty="0"/>
                        <a:t>|</a:t>
                      </a:r>
                      <a:r>
                        <a:rPr lang="ko-KR" altLang="en-US" sz="700" dirty="0" err="1"/>
                        <a:t>위키백과</a:t>
                      </a:r>
                      <a:r>
                        <a:rPr lang="en-US" altLang="ko-KR" sz="700" dirty="0"/>
                        <a:t>]]</a:t>
                      </a:r>
                      <a:endParaRPr lang="pl-PL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700" dirty="0">
                          <a:effectLst/>
                        </a:rPr>
                        <a:t>30 </a:t>
                      </a:r>
                      <a:r>
                        <a:rPr lang="ko-KR" altLang="en-US" sz="700" dirty="0">
                          <a:effectLst/>
                        </a:rPr>
                        <a:t>픽셀 크기로 줄여서 나타낸 그림</a:t>
                      </a:r>
                      <a:endParaRPr lang="en-US" sz="700" dirty="0">
                        <a:effectLst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id="{35667815-0347-2048-9F6D-BD8489439D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그림 삽입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43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9668"/>
            <a:ext cx="6135579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파일 올리기 페이지에서 파일 업로드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계정을 가진 사용자만 가능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해당 문서에서 </a:t>
            </a:r>
            <a:r>
              <a:rPr lang="en-US" altLang="ko-KR" sz="1200" dirty="0">
                <a:latin typeface="+mn-ea"/>
              </a:rPr>
              <a:t>[[</a:t>
            </a:r>
            <a:r>
              <a:rPr lang="ko-KR" altLang="en-US" sz="1200" dirty="0">
                <a:latin typeface="+mn-ea"/>
              </a:rPr>
              <a:t>파일</a:t>
            </a:r>
            <a:r>
              <a:rPr lang="en-US" altLang="ko-KR" sz="1200" dirty="0">
                <a:latin typeface="+mn-ea"/>
              </a:rPr>
              <a:t>:</a:t>
            </a:r>
            <a:r>
              <a:rPr lang="ko-KR" altLang="en-US" sz="1200" dirty="0">
                <a:latin typeface="+mn-ea"/>
              </a:rPr>
              <a:t>파일이름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 err="1">
                <a:latin typeface="+mn-ea"/>
              </a:rPr>
              <a:t>확장자포함</a:t>
            </a:r>
            <a:r>
              <a:rPr lang="en-US" altLang="ko-KR" sz="1200" dirty="0">
                <a:latin typeface="+mn-ea"/>
              </a:rPr>
              <a:t>)]] </a:t>
            </a:r>
            <a:r>
              <a:rPr lang="ko-KR" altLang="en-US" sz="1200" dirty="0">
                <a:latin typeface="+mn-ea"/>
              </a:rPr>
              <a:t>를 입력하여 그림 삽입</a:t>
            </a:r>
            <a:endParaRPr lang="en-US" altLang="ko-KR" sz="1200" dirty="0">
              <a:latin typeface="+mn-ea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5667815-0347-2048-9F6D-BD8489439D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그림 삽입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9CAFB4-6B29-3A4D-BC6B-B4EBE2C92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05" y="2930624"/>
            <a:ext cx="4258493" cy="148503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AF76760-486A-2141-9E0F-9D30ABAD6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04" y="4415656"/>
            <a:ext cx="4258493" cy="20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6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1967787"/>
            <a:ext cx="6135579" cy="1718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{|     |}	</a:t>
            </a:r>
            <a:r>
              <a:rPr lang="ko-KR" altLang="en-US" sz="1200" dirty="0">
                <a:latin typeface="+mn-ea"/>
              </a:rPr>
              <a:t>표의 시작과 끝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|+	</a:t>
            </a:r>
            <a:r>
              <a:rPr lang="ko-KR" altLang="en-US" sz="1200" dirty="0">
                <a:latin typeface="+mn-ea"/>
              </a:rPr>
              <a:t>표의 제목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!	</a:t>
            </a:r>
            <a:r>
              <a:rPr lang="ko-KR" altLang="en-US" sz="1200" dirty="0">
                <a:latin typeface="+mn-ea"/>
              </a:rPr>
              <a:t>표의 머리글 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|-	</a:t>
            </a:r>
            <a:r>
              <a:rPr lang="ko-KR" altLang="en-US" sz="1200" dirty="0">
                <a:latin typeface="+mn-ea"/>
              </a:rPr>
              <a:t>표의 행 구분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|	</a:t>
            </a:r>
            <a:r>
              <a:rPr lang="ko-KR" altLang="en-US" sz="1200" dirty="0">
                <a:latin typeface="+mn-ea"/>
              </a:rPr>
              <a:t>표의 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칸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구분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||	</a:t>
            </a:r>
            <a:r>
              <a:rPr lang="ko-KR" altLang="en-US" sz="1200" dirty="0">
                <a:latin typeface="+mn-ea"/>
              </a:rPr>
              <a:t>표의 연속된 열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칸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구분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8" name="내용 개체 틀 2"/>
          <p:cNvGraphicFramePr>
            <a:graphicFrameLocks/>
          </p:cNvGraphicFramePr>
          <p:nvPr/>
        </p:nvGraphicFramePr>
        <p:xfrm>
          <a:off x="1728684" y="3711968"/>
          <a:ext cx="5818653" cy="1968189"/>
        </p:xfrm>
        <a:graphic>
          <a:graphicData uri="http://schemas.openxmlformats.org/drawingml/2006/table">
            <a:tbl>
              <a:tblPr/>
              <a:tblGrid>
                <a:gridCol w="309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04">
                <a:tc>
                  <a:txBody>
                    <a:bodyPr/>
                    <a:lstStyle/>
                    <a:p>
                      <a:r>
                        <a:rPr lang="en-US" altLang="ko-KR" sz="800" dirty="0">
                          <a:effectLst/>
                        </a:rPr>
                        <a:t>{| class="</a:t>
                      </a:r>
                      <a:r>
                        <a:rPr lang="en-US" altLang="ko-KR" sz="800" dirty="0" err="1">
                          <a:effectLst/>
                        </a:rPr>
                        <a:t>wikitable</a:t>
                      </a:r>
                      <a:r>
                        <a:rPr lang="en-US" altLang="ko-KR" sz="800" dirty="0">
                          <a:effectLst/>
                        </a:rPr>
                        <a:t>" style="text-align: center;"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|+ </a:t>
                      </a:r>
                      <a:r>
                        <a:rPr lang="ko-KR" altLang="en-US" sz="800" dirty="0">
                          <a:effectLst/>
                        </a:rPr>
                        <a:t>표</a:t>
                      </a:r>
                      <a:r>
                        <a:rPr lang="en-US" altLang="ko-KR" sz="800" dirty="0">
                          <a:effectLst/>
                        </a:rPr>
                        <a:t>1-2. </a:t>
                      </a:r>
                      <a:r>
                        <a:rPr lang="ko-KR" altLang="en-US" sz="800" dirty="0">
                          <a:effectLst/>
                        </a:rPr>
                        <a:t>주요 하천의 유역면적과 발원지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|+ style="</a:t>
                      </a:r>
                      <a:r>
                        <a:rPr lang="en-US" altLang="ko-KR" sz="800" dirty="0" err="1">
                          <a:effectLst/>
                        </a:rPr>
                        <a:t>caption-side:bottom</a:t>
                      </a:r>
                      <a:r>
                        <a:rPr lang="en-US" altLang="ko-KR" sz="800" dirty="0">
                          <a:effectLst/>
                        </a:rPr>
                        <a:t>; </a:t>
                      </a:r>
                      <a:r>
                        <a:rPr lang="en-US" altLang="ko-KR" sz="800" dirty="0" err="1">
                          <a:effectLst/>
                        </a:rPr>
                        <a:t>text-align:left</a:t>
                      </a:r>
                      <a:r>
                        <a:rPr lang="en-US" altLang="ko-KR" sz="800" dirty="0">
                          <a:effectLst/>
                        </a:rPr>
                        <a:t>;"|</a:t>
                      </a:r>
                      <a:r>
                        <a:rPr lang="ko-KR" altLang="en-US" sz="800" dirty="0">
                          <a:effectLst/>
                        </a:rPr>
                        <a:t>출처</a:t>
                      </a:r>
                      <a:r>
                        <a:rPr lang="en-US" altLang="ko-KR" sz="800" dirty="0">
                          <a:effectLst/>
                        </a:rPr>
                        <a:t>: </a:t>
                      </a:r>
                      <a:r>
                        <a:rPr lang="ko-KR" altLang="en-US" sz="800" dirty="0">
                          <a:effectLst/>
                        </a:rPr>
                        <a:t>한국지리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! </a:t>
                      </a:r>
                      <a:r>
                        <a:rPr lang="ko-KR" altLang="en-US" sz="800" dirty="0">
                          <a:effectLst/>
                        </a:rPr>
                        <a:t>하천 </a:t>
                      </a:r>
                      <a:r>
                        <a:rPr lang="en-US" altLang="ko-KR" sz="800" dirty="0">
                          <a:effectLst/>
                        </a:rPr>
                        <a:t>|| </a:t>
                      </a:r>
                      <a:r>
                        <a:rPr lang="ko-KR" altLang="en-US" sz="800" dirty="0">
                          <a:effectLst/>
                        </a:rPr>
                        <a:t>유역면적</a:t>
                      </a:r>
                      <a:r>
                        <a:rPr lang="en-US" altLang="ko-KR" sz="800" dirty="0">
                          <a:effectLst/>
                        </a:rPr>
                        <a:t>(km&lt;sup&gt;2&lt;/sup&gt;) || </a:t>
                      </a:r>
                      <a:r>
                        <a:rPr lang="ko-KR" altLang="en-US" sz="800" dirty="0">
                          <a:effectLst/>
                        </a:rPr>
                        <a:t>유로연장</a:t>
                      </a:r>
                      <a:r>
                        <a:rPr lang="en-US" altLang="ko-KR" sz="800" dirty="0">
                          <a:effectLst/>
                        </a:rPr>
                        <a:t>(km) || </a:t>
                      </a:r>
                      <a:r>
                        <a:rPr lang="ko-KR" altLang="en-US" sz="800" dirty="0">
                          <a:effectLst/>
                        </a:rPr>
                        <a:t>발원지 </a:t>
                      </a:r>
                      <a:r>
                        <a:rPr lang="en-US" altLang="ko-KR" sz="800" dirty="0">
                          <a:effectLst/>
                        </a:rPr>
                        <a:t>|| </a:t>
                      </a:r>
                      <a:r>
                        <a:rPr lang="ko-KR" altLang="en-US" sz="800" dirty="0">
                          <a:effectLst/>
                        </a:rPr>
                        <a:t>비고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</a:t>
                      </a:r>
                      <a:r>
                        <a:rPr lang="ko-KR" altLang="en-US" sz="800" dirty="0">
                          <a:effectLst/>
                        </a:rPr>
                        <a:t>압록강</a:t>
                      </a:r>
                      <a:r>
                        <a:rPr lang="en-US" altLang="ko-KR" sz="800" dirty="0">
                          <a:effectLst/>
                        </a:rPr>
                        <a:t>||62639||790||</a:t>
                      </a:r>
                      <a:r>
                        <a:rPr lang="ko-KR" altLang="en-US" sz="800" dirty="0">
                          <a:effectLst/>
                        </a:rPr>
                        <a:t>함경남도 </a:t>
                      </a:r>
                      <a:r>
                        <a:rPr lang="ko-KR" altLang="en-US" sz="800" dirty="0" err="1">
                          <a:effectLst/>
                        </a:rPr>
                        <a:t>갑산군</a:t>
                      </a:r>
                      <a:r>
                        <a:rPr lang="ko-KR" altLang="en-US" sz="800" dirty="0">
                          <a:effectLst/>
                        </a:rPr>
                        <a:t> </a:t>
                      </a:r>
                      <a:r>
                        <a:rPr lang="ko-KR" altLang="en-US" sz="800" dirty="0" err="1">
                          <a:effectLst/>
                        </a:rPr>
                        <a:t>보혜면</a:t>
                      </a:r>
                      <a:r>
                        <a:rPr lang="en-US" altLang="ko-KR" sz="800" dirty="0">
                          <a:effectLst/>
                        </a:rPr>
                        <a:t>||</a:t>
                      </a:r>
                      <a:r>
                        <a:rPr lang="ko-KR" altLang="en-US" sz="800" dirty="0">
                          <a:effectLst/>
                        </a:rPr>
                        <a:t>황해 유입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</a:t>
                      </a:r>
                      <a:r>
                        <a:rPr lang="ko-KR" altLang="en-US" sz="800" dirty="0">
                          <a:effectLst/>
                        </a:rPr>
                        <a:t>두만강</a:t>
                      </a:r>
                      <a:r>
                        <a:rPr lang="en-US" altLang="ko-KR" sz="800" dirty="0">
                          <a:effectLst/>
                        </a:rPr>
                        <a:t>||41243||521||</a:t>
                      </a:r>
                      <a:r>
                        <a:rPr lang="ko-KR" altLang="en-US" sz="800" dirty="0">
                          <a:effectLst/>
                        </a:rPr>
                        <a:t>함경북도 </a:t>
                      </a:r>
                      <a:r>
                        <a:rPr lang="ko-KR" altLang="en-US" sz="800" dirty="0" err="1">
                          <a:effectLst/>
                        </a:rPr>
                        <a:t>무산군</a:t>
                      </a:r>
                      <a:r>
                        <a:rPr lang="ko-KR" altLang="en-US" sz="800" dirty="0">
                          <a:effectLst/>
                        </a:rPr>
                        <a:t> </a:t>
                      </a:r>
                      <a:r>
                        <a:rPr lang="ko-KR" altLang="en-US" sz="800" dirty="0" err="1">
                          <a:effectLst/>
                        </a:rPr>
                        <a:t>삼장면</a:t>
                      </a:r>
                      <a:r>
                        <a:rPr lang="ko-KR" altLang="en-US" sz="800" dirty="0">
                          <a:effectLst/>
                        </a:rPr>
                        <a:t> </a:t>
                      </a:r>
                      <a:r>
                        <a:rPr lang="en-US" altLang="ko-KR" sz="800" dirty="0">
                          <a:effectLst/>
                        </a:rPr>
                        <a:t>||</a:t>
                      </a:r>
                      <a:r>
                        <a:rPr lang="ko-KR" altLang="en-US" sz="800" dirty="0">
                          <a:effectLst/>
                        </a:rPr>
                        <a:t>동해 유입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</a:t>
                      </a:r>
                      <a:r>
                        <a:rPr lang="ko-KR" altLang="en-US" sz="800" dirty="0">
                          <a:effectLst/>
                        </a:rPr>
                        <a:t>한강</a:t>
                      </a:r>
                      <a:r>
                        <a:rPr lang="en-US" altLang="ko-KR" sz="800" dirty="0">
                          <a:effectLst/>
                        </a:rPr>
                        <a:t>||26018||482||</a:t>
                      </a:r>
                      <a:r>
                        <a:rPr lang="ko-KR" altLang="en-US" sz="800" dirty="0">
                          <a:effectLst/>
                        </a:rPr>
                        <a:t>강원도 삼척시 </a:t>
                      </a:r>
                      <a:r>
                        <a:rPr lang="ko-KR" altLang="en-US" sz="800" dirty="0" err="1">
                          <a:effectLst/>
                        </a:rPr>
                        <a:t>하장면</a:t>
                      </a:r>
                      <a:r>
                        <a:rPr lang="ko-KR" altLang="en-US" sz="800" dirty="0">
                          <a:effectLst/>
                        </a:rPr>
                        <a:t> </a:t>
                      </a:r>
                      <a:r>
                        <a:rPr lang="en-US" altLang="ko-KR" sz="800" dirty="0">
                          <a:effectLst/>
                        </a:rPr>
                        <a:t>||</a:t>
                      </a:r>
                      <a:r>
                        <a:rPr lang="ko-KR" altLang="en-US" sz="800" dirty="0">
                          <a:effectLst/>
                        </a:rPr>
                        <a:t>황해 유입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800" dirty="0">
                          <a:effectLst/>
                        </a:rPr>
                        <a:t>|</a:t>
                      </a:r>
                      <a:r>
                        <a:rPr lang="ko-KR" altLang="en-US" sz="800" dirty="0">
                          <a:effectLst/>
                        </a:rPr>
                        <a:t>낙동강</a:t>
                      </a:r>
                      <a:r>
                        <a:rPr lang="en-US" altLang="ko-KR" sz="800" dirty="0">
                          <a:effectLst/>
                        </a:rPr>
                        <a:t>||23817||522||</a:t>
                      </a:r>
                      <a:r>
                        <a:rPr lang="ko-KR" altLang="en-US" sz="800" dirty="0">
                          <a:effectLst/>
                        </a:rPr>
                        <a:t>강원도 태백시 </a:t>
                      </a:r>
                      <a:r>
                        <a:rPr lang="en-US" altLang="ko-KR" sz="800" dirty="0">
                          <a:effectLst/>
                        </a:rPr>
                        <a:t>||</a:t>
                      </a:r>
                      <a:r>
                        <a:rPr lang="ko-KR" altLang="en-US" sz="800" dirty="0">
                          <a:effectLst/>
                        </a:rPr>
                        <a:t>남해 </a:t>
                      </a:r>
                      <a:endParaRPr lang="en-US" altLang="ko-KR" sz="800" dirty="0">
                        <a:effectLst/>
                      </a:endParaRPr>
                    </a:p>
                    <a:p>
                      <a:r>
                        <a:rPr lang="en-US" altLang="ko-KR" sz="800" dirty="0">
                          <a:effectLst/>
                        </a:rPr>
                        <a:t>|}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55" y="4194458"/>
            <a:ext cx="2543634" cy="98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C2B4F7D3-6118-CD4F-BA64-0D0C1073C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표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4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1966045"/>
            <a:ext cx="6135579" cy="112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spcAft>
                <a:spcPts val="450"/>
              </a:spcAft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여러 문서들 간에 공통적인 부분이 있을 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그 부분을 따로 모아서 편집하기 쉽게 만들어 주는 기능</a:t>
            </a:r>
          </a:p>
          <a:p>
            <a:pPr marL="482204" indent="-214313">
              <a:spcAft>
                <a:spcPts val="450"/>
              </a:spcAft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틀을 정의해 두고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원하는 페이지에서 틀을 불러와 사용하는 형태</a:t>
            </a:r>
          </a:p>
          <a:p>
            <a:pPr marL="482204" indent="-214313">
              <a:spcAft>
                <a:spcPts val="450"/>
              </a:spcAft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기본 제공 틀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050" dirty="0">
                <a:latin typeface="+mn-ea"/>
              </a:rPr>
              <a:t>{{CURRENTYEAR}}  {{CURRENTMONTHNAME}}  {{CURRENTDAY}}  {{CURRENTDAYNAME}}  {{CURRENTTIME}}   {{PAGENAME}}  {{NUMBEROFARTICLES}}</a:t>
            </a:r>
          </a:p>
        </p:txBody>
      </p:sp>
      <p:graphicFrame>
        <p:nvGraphicFramePr>
          <p:cNvPr id="15" name="내용 개체 틀 2"/>
          <p:cNvGraphicFramePr>
            <a:graphicFrameLocks/>
          </p:cNvGraphicFramePr>
          <p:nvPr/>
        </p:nvGraphicFramePr>
        <p:xfrm>
          <a:off x="1743702" y="3054696"/>
          <a:ext cx="6032037" cy="2696564"/>
        </p:xfrm>
        <a:graphic>
          <a:graphicData uri="http://schemas.openxmlformats.org/drawingml/2006/table">
            <a:tbl>
              <a:tblPr/>
              <a:tblGrid>
                <a:gridCol w="209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68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틀 정의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틀 사용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881">
                <a:tc>
                  <a:txBody>
                    <a:bodyPr/>
                    <a:lstStyle/>
                    <a:p>
                      <a:r>
                        <a:rPr lang="en-US" altLang="ko-KR" sz="600" dirty="0">
                          <a:effectLst/>
                        </a:rPr>
                        <a:t>&lt;</a:t>
                      </a:r>
                      <a:r>
                        <a:rPr lang="en-US" altLang="ko-KR" sz="600" dirty="0" err="1">
                          <a:effectLst/>
                        </a:rPr>
                        <a:t>onlyinclude</a:t>
                      </a:r>
                      <a:r>
                        <a:rPr lang="en-US" altLang="ko-KR" sz="600" dirty="0">
                          <a:effectLst/>
                        </a:rPr>
                        <a:t>&gt;{|class="metadata" style="width:300px; font-size:89%; border:1px dotted #c6ebeb; margin: 5px </a:t>
                      </a:r>
                      <a:r>
                        <a:rPr lang="en-US" altLang="ko-KR" sz="600" dirty="0" err="1">
                          <a:effectLst/>
                        </a:rPr>
                        <a:t>5px</a:t>
                      </a:r>
                      <a:r>
                        <a:rPr lang="en-US" altLang="ko-KR" sz="600" dirty="0">
                          <a:effectLst/>
                        </a:rPr>
                        <a:t> </a:t>
                      </a:r>
                      <a:r>
                        <a:rPr lang="en-US" altLang="ko-KR" sz="600" dirty="0" err="1">
                          <a:effectLst/>
                        </a:rPr>
                        <a:t>5px</a:t>
                      </a:r>
                      <a:r>
                        <a:rPr lang="en-US" altLang="ko-KR" sz="600" dirty="0">
                          <a:effectLst/>
                        </a:rPr>
                        <a:t> </a:t>
                      </a:r>
                      <a:r>
                        <a:rPr lang="en-US" altLang="ko-KR" sz="600" dirty="0" err="1">
                          <a:effectLst/>
                        </a:rPr>
                        <a:t>5px</a:t>
                      </a:r>
                      <a:r>
                        <a:rPr lang="en-US" altLang="ko-KR" sz="600" dirty="0">
                          <a:effectLst/>
                        </a:rPr>
                        <a:t>;" </a:t>
                      </a:r>
                      <a:r>
                        <a:rPr lang="en-US" altLang="ko-KR" sz="600" dirty="0" err="1">
                          <a:effectLst/>
                        </a:rPr>
                        <a:t>cellspacing</a:t>
                      </a:r>
                      <a:r>
                        <a:rPr lang="en-US" altLang="ko-KR" sz="600" dirty="0">
                          <a:effectLst/>
                        </a:rPr>
                        <a:t>="2" align="right" 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! </a:t>
                      </a:r>
                      <a:r>
                        <a:rPr lang="en-US" altLang="ko-KR" sz="600" dirty="0" err="1">
                          <a:effectLst/>
                        </a:rPr>
                        <a:t>colspan</a:t>
                      </a:r>
                      <a:r>
                        <a:rPr lang="en-US" altLang="ko-KR" sz="600" dirty="0">
                          <a:effectLst/>
                        </a:rPr>
                        <a:t>="2" style="background: #3ca9a9; color:#</a:t>
                      </a:r>
                      <a:r>
                        <a:rPr lang="en-US" altLang="ko-KR" sz="600" dirty="0" err="1">
                          <a:effectLst/>
                        </a:rPr>
                        <a:t>ffffff</a:t>
                      </a:r>
                      <a:r>
                        <a:rPr lang="en-US" altLang="ko-KR" sz="600" dirty="0">
                          <a:effectLst/>
                        </a:rPr>
                        <a:t>; font-size:120%; </a:t>
                      </a:r>
                      <a:r>
                        <a:rPr lang="en-US" altLang="ko-KR" sz="600" dirty="0" err="1">
                          <a:effectLst/>
                        </a:rPr>
                        <a:t>text-align:center</a:t>
                      </a:r>
                      <a:r>
                        <a:rPr lang="en-US" altLang="ko-KR" sz="600" dirty="0">
                          <a:effectLst/>
                        </a:rPr>
                        <a:t>;" | '''{{{Title}}}'''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{{!}} style="font-size:90%; </a:t>
                      </a:r>
                      <a:r>
                        <a:rPr lang="en-US" altLang="ko-KR" sz="600" dirty="0" err="1">
                          <a:effectLst/>
                        </a:rPr>
                        <a:t>text-align:center</a:t>
                      </a:r>
                      <a:r>
                        <a:rPr lang="en-US" altLang="ko-KR" sz="600" dirty="0">
                          <a:effectLst/>
                        </a:rPr>
                        <a:t>;" </a:t>
                      </a:r>
                      <a:r>
                        <a:rPr lang="en-US" altLang="ko-KR" sz="600" dirty="0" err="1">
                          <a:effectLst/>
                        </a:rPr>
                        <a:t>colspan</a:t>
                      </a:r>
                      <a:r>
                        <a:rPr lang="en-US" altLang="ko-KR" sz="600" dirty="0">
                          <a:effectLst/>
                        </a:rPr>
                        <a:t>="2" {{!}} [[</a:t>
                      </a:r>
                      <a:r>
                        <a:rPr lang="ko-KR" altLang="en-US" sz="600" dirty="0">
                          <a:effectLst/>
                        </a:rPr>
                        <a:t>파일</a:t>
                      </a:r>
                      <a:r>
                        <a:rPr lang="en-US" altLang="ko-KR" sz="600" dirty="0">
                          <a:effectLst/>
                        </a:rPr>
                        <a:t>:{{{Image|}}}|300px]]&lt;</a:t>
                      </a:r>
                      <a:r>
                        <a:rPr lang="en-US" altLang="ko-KR" sz="600" dirty="0" err="1">
                          <a:effectLst/>
                        </a:rPr>
                        <a:t>br</a:t>
                      </a:r>
                      <a:r>
                        <a:rPr lang="en-US" altLang="ko-KR" sz="600" dirty="0">
                          <a:effectLst/>
                        </a:rPr>
                        <a:t>/&gt; {{{Caption|}}}&lt;</a:t>
                      </a:r>
                      <a:r>
                        <a:rPr lang="en-US" altLang="ko-KR" sz="600" dirty="0" err="1">
                          <a:effectLst/>
                        </a:rPr>
                        <a:t>br</a:t>
                      </a:r>
                      <a:r>
                        <a:rPr lang="en-US" altLang="ko-KR" sz="600" dirty="0">
                          <a:effectLst/>
                        </a:rPr>
                        <a:t>/&gt;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! </a:t>
                      </a:r>
                      <a:r>
                        <a:rPr lang="en-US" altLang="ko-KR" sz="600" dirty="0" err="1">
                          <a:effectLst/>
                        </a:rPr>
                        <a:t>colspan</a:t>
                      </a:r>
                      <a:r>
                        <a:rPr lang="en-US" altLang="ko-KR" sz="600" dirty="0">
                          <a:effectLst/>
                        </a:rPr>
                        <a:t>="2" style="background: #3ca9a9; color:#</a:t>
                      </a:r>
                      <a:r>
                        <a:rPr lang="en-US" altLang="ko-KR" sz="600" dirty="0" err="1">
                          <a:effectLst/>
                        </a:rPr>
                        <a:t>ffffff</a:t>
                      </a:r>
                      <a:r>
                        <a:rPr lang="en-US" altLang="ko-KR" sz="600" dirty="0">
                          <a:effectLst/>
                        </a:rPr>
                        <a:t>; font-size:100%; </a:t>
                      </a:r>
                      <a:r>
                        <a:rPr lang="en-US" altLang="ko-KR" sz="600" dirty="0" err="1">
                          <a:effectLst/>
                        </a:rPr>
                        <a:t>text-align:center</a:t>
                      </a:r>
                      <a:r>
                        <a:rPr lang="en-US" altLang="ko-KR" sz="600" dirty="0">
                          <a:effectLst/>
                        </a:rPr>
                        <a:t>;" | '''</a:t>
                      </a:r>
                      <a:r>
                        <a:rPr lang="ko-KR" altLang="en-US" sz="600" dirty="0">
                          <a:effectLst/>
                        </a:rPr>
                        <a:t>기본정보</a:t>
                      </a:r>
                      <a:r>
                        <a:rPr lang="en-US" altLang="ko-KR" sz="600" dirty="0">
                          <a:effectLst/>
                        </a:rPr>
                        <a:t>'''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 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 style="width:30%;" align="center" | '''Title''' || style="width:70%;" | {{{Title|}}}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 align="center" | '''Contributor''' || {{{Contributor|}}}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 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 align="center" | '''Date''' || {{{Date|}}}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 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 align="center" | '''Spatial''' || {{{Spatial|}}}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 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 align="center" | '''Subject''' || {{{Subject|}}}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|- 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 align="center" | '''Description''' || {{{Description|}}}</a:t>
                      </a:r>
                    </a:p>
                    <a:p>
                      <a:r>
                        <a:rPr lang="en-US" altLang="ko-KR" sz="600" dirty="0">
                          <a:effectLst/>
                        </a:rPr>
                        <a:t>|}&lt;/</a:t>
                      </a:r>
                      <a:r>
                        <a:rPr lang="en-US" altLang="ko-KR" sz="600" dirty="0" err="1">
                          <a:effectLst/>
                        </a:rPr>
                        <a:t>onlyinclude</a:t>
                      </a:r>
                      <a:r>
                        <a:rPr lang="en-US" altLang="ko-KR" sz="600" dirty="0">
                          <a:effectLst/>
                        </a:rPr>
                        <a:t>&gt;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{{Project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|Title = </a:t>
                      </a:r>
                      <a:r>
                        <a:rPr lang="ko-KR" altLang="en-US" sz="600" dirty="0">
                          <a:effectLst/>
                        </a:rPr>
                        <a:t>조선시대 </a:t>
                      </a:r>
                      <a:r>
                        <a:rPr lang="ko-KR" altLang="en-US" sz="600" dirty="0" err="1">
                          <a:effectLst/>
                        </a:rPr>
                        <a:t>표류노드</a:t>
                      </a:r>
                      <a:r>
                        <a:rPr lang="ko-KR" altLang="en-US" sz="600" dirty="0">
                          <a:effectLst/>
                        </a:rPr>
                        <a:t> </a:t>
                      </a:r>
                      <a:r>
                        <a:rPr lang="ko-KR" altLang="en-US" sz="600" dirty="0" err="1">
                          <a:effectLst/>
                        </a:rPr>
                        <a:t>시각망</a:t>
                      </a:r>
                      <a:endParaRPr lang="ko-KR" altLang="en-US" sz="600" dirty="0">
                        <a:effectLst/>
                      </a:endParaRP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|Image = KadhLogo3.jpg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|Caption = </a:t>
                      </a:r>
                      <a:endParaRPr lang="ko-KR" altLang="en-US" sz="600" dirty="0">
                        <a:effectLst/>
                      </a:endParaRP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|Title = </a:t>
                      </a:r>
                      <a:r>
                        <a:rPr lang="ko-KR" altLang="en-US" sz="600" dirty="0">
                          <a:effectLst/>
                        </a:rPr>
                        <a:t>조선시대 </a:t>
                      </a:r>
                      <a:r>
                        <a:rPr lang="ko-KR" altLang="en-US" sz="600" dirty="0" err="1">
                          <a:effectLst/>
                        </a:rPr>
                        <a:t>표류노드</a:t>
                      </a:r>
                      <a:r>
                        <a:rPr lang="ko-KR" altLang="en-US" sz="600" dirty="0">
                          <a:effectLst/>
                        </a:rPr>
                        <a:t> </a:t>
                      </a:r>
                      <a:r>
                        <a:rPr lang="ko-KR" altLang="en-US" sz="600" dirty="0" err="1">
                          <a:effectLst/>
                        </a:rPr>
                        <a:t>시각망</a:t>
                      </a:r>
                      <a:endParaRPr lang="ko-KR" altLang="en-US" sz="600" dirty="0">
                        <a:effectLst/>
                      </a:endParaRP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|Contributor = </a:t>
                      </a:r>
                      <a:r>
                        <a:rPr lang="ko-KR" altLang="en-US" sz="600" dirty="0">
                          <a:effectLst/>
                        </a:rPr>
                        <a:t>연세대학교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|Date = 2014.12-2015.12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|Spatial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|Subject = </a:t>
                      </a:r>
                      <a:r>
                        <a:rPr lang="ko-KR" altLang="en-US" sz="600" dirty="0">
                          <a:effectLst/>
                        </a:rPr>
                        <a:t>인문학</a:t>
                      </a:r>
                      <a:r>
                        <a:rPr lang="en-US" altLang="ko-KR" sz="600" dirty="0">
                          <a:effectLst/>
                        </a:rPr>
                        <a:t>,</a:t>
                      </a:r>
                      <a:r>
                        <a:rPr lang="ko-KR" altLang="en-US" sz="600" dirty="0">
                          <a:effectLst/>
                        </a:rPr>
                        <a:t>한문학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|Description = </a:t>
                      </a:r>
                      <a:r>
                        <a:rPr lang="ko-KR" altLang="en-US" sz="600" dirty="0">
                          <a:effectLst/>
                        </a:rPr>
                        <a:t>조선시대 </a:t>
                      </a:r>
                      <a:r>
                        <a:rPr lang="ko-KR" altLang="en-US" sz="600" dirty="0" err="1">
                          <a:effectLst/>
                        </a:rPr>
                        <a:t>표류노드</a:t>
                      </a:r>
                      <a:r>
                        <a:rPr lang="ko-KR" altLang="en-US" sz="600" dirty="0">
                          <a:effectLst/>
                        </a:rPr>
                        <a:t> </a:t>
                      </a:r>
                      <a:r>
                        <a:rPr lang="ko-KR" altLang="en-US" sz="600" dirty="0" err="1">
                          <a:effectLst/>
                        </a:rPr>
                        <a:t>시각망</a:t>
                      </a:r>
                      <a:r>
                        <a:rPr lang="ko-KR" altLang="en-US" sz="600" dirty="0">
                          <a:effectLst/>
                        </a:rPr>
                        <a:t> 구축</a:t>
                      </a:r>
                    </a:p>
                    <a:p>
                      <a:pPr marL="180975" indent="0"/>
                      <a:r>
                        <a:rPr lang="en-US" altLang="ko-KR" sz="600" dirty="0">
                          <a:effectLst/>
                        </a:rPr>
                        <a:t>}}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8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378732"/>
            <a:ext cx="1296144" cy="23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90F971A6-52EF-CB40-A183-1823E5E711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틀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2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531C3-91A5-D447-B8EF-B94884A3B893}"/>
              </a:ext>
            </a:extLst>
          </p:cNvPr>
          <p:cNvSpPr txBox="1"/>
          <p:nvPr/>
        </p:nvSpPr>
        <p:spPr>
          <a:xfrm>
            <a:off x="703847" y="2139464"/>
            <a:ext cx="7846766" cy="317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b="1" dirty="0"/>
              <a:t>디지털 인문학 교육의 목표</a:t>
            </a:r>
            <a:r>
              <a:rPr kumimoji="1" lang="en-US" altLang="ko-KR" sz="1350" b="1" dirty="0"/>
              <a:t>: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디지털 환경에서 기존의 지식을 획득할 뿐만 아니라</a:t>
            </a:r>
            <a:r>
              <a:rPr kumimoji="1" lang="en-US" altLang="ko-KR" sz="1350" dirty="0"/>
              <a:t>,</a:t>
            </a:r>
            <a:r>
              <a:rPr kumimoji="1" lang="ko-KR" altLang="en-US" sz="1350" dirty="0"/>
              <a:t> 그 환경에서 창의적으로 새로운 지식을 생산할 수 있게 하는 것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endParaRPr kumimoji="1" lang="en-US" altLang="ko-KR" sz="1350" dirty="0"/>
          </a:p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endParaRPr kumimoji="1" lang="en-US" altLang="ko-KR" sz="1350" dirty="0"/>
          </a:p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b="1" dirty="0"/>
              <a:t>서버</a:t>
            </a:r>
            <a:r>
              <a:rPr kumimoji="1" lang="en-US" altLang="ko-KR" sz="1350" b="1" dirty="0"/>
              <a:t>(Server):</a:t>
            </a:r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디지털 인문학 교육에 있어서 디지털 교실의 역할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디지털 네트워크의 세계에서 </a:t>
            </a:r>
            <a:r>
              <a:rPr kumimoji="1" lang="en-US" altLang="ko-KR" sz="1350" dirty="0"/>
              <a:t>PC(Personal Computer, </a:t>
            </a:r>
            <a:r>
              <a:rPr kumimoji="1" lang="ko-KR" altLang="en-US" sz="1350" dirty="0"/>
              <a:t>개인용 컴퓨터</a:t>
            </a:r>
            <a:r>
              <a:rPr kumimoji="1" lang="en-US" altLang="ko-KR" sz="1350" dirty="0"/>
              <a:t>)</a:t>
            </a:r>
            <a:r>
              <a:rPr kumimoji="1" lang="ko-KR" altLang="en-US" sz="1350" dirty="0"/>
              <a:t>는 남이 만들어 놓은 지식과 정보를 수용하는 읽기</a:t>
            </a:r>
            <a:r>
              <a:rPr kumimoji="1" lang="en-US" altLang="ko-KR" sz="1350" dirty="0"/>
              <a:t>(Reading)</a:t>
            </a:r>
            <a:r>
              <a:rPr kumimoji="1" lang="ko-KR" altLang="en-US" sz="1350" dirty="0"/>
              <a:t>의 도구에 불과한 반면</a:t>
            </a:r>
            <a:r>
              <a:rPr kumimoji="1" lang="en-US" altLang="ko-KR" sz="1350" dirty="0"/>
              <a:t>,</a:t>
            </a:r>
            <a:r>
              <a:rPr kumimoji="1" lang="ko-KR" altLang="en-US" sz="1350" dirty="0"/>
              <a:t> 서버</a:t>
            </a:r>
            <a:r>
              <a:rPr kumimoji="1" lang="en-US" altLang="ko-KR" sz="1350" dirty="0"/>
              <a:t>(Server)</a:t>
            </a:r>
            <a:r>
              <a:rPr kumimoji="1" lang="ko-KR" altLang="en-US" sz="1350" dirty="0"/>
              <a:t>는 지식과 정보를 배포하고 공유할 수 있게 하는 쓰기</a:t>
            </a:r>
            <a:r>
              <a:rPr kumimoji="1" lang="en-US" altLang="ko-KR" sz="1350" dirty="0"/>
              <a:t>(Writing)</a:t>
            </a:r>
            <a:r>
              <a:rPr kumimoji="1" lang="ko-KR" altLang="en-US" sz="1350" dirty="0"/>
              <a:t>의 도구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10CB0-DFDA-D14C-AA55-269F477A5D3B}"/>
              </a:ext>
            </a:extLst>
          </p:cNvPr>
          <p:cNvSpPr txBox="1"/>
          <p:nvPr/>
        </p:nvSpPr>
        <p:spPr>
          <a:xfrm>
            <a:off x="703847" y="971551"/>
            <a:ext cx="3776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/>
              <a:t>디지털 인문학 교육의 시작</a:t>
            </a:r>
          </a:p>
        </p:txBody>
      </p:sp>
    </p:spTree>
    <p:extLst>
      <p:ext uri="{BB962C8B-B14F-4D97-AF65-F5344CB8AC3E}">
        <p14:creationId xmlns:p14="http://schemas.microsoft.com/office/powerpoint/2010/main" val="108507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2700"/>
            <a:ext cx="613557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출처를 밝히는 태그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en-US" altLang="ko-KR" sz="1200" dirty="0">
                <a:latin typeface="+mn-ea"/>
              </a:rPr>
              <a:t>&lt;ref&gt;</a:t>
            </a:r>
            <a:r>
              <a:rPr lang="ko-KR" altLang="en-US" sz="1200" dirty="0">
                <a:latin typeface="+mn-ea"/>
              </a:rPr>
              <a:t>와 </a:t>
            </a:r>
            <a:r>
              <a:rPr lang="en-US" altLang="ko-KR" sz="1200" dirty="0">
                <a:latin typeface="+mn-ea"/>
              </a:rPr>
              <a:t>&lt;/ref&gt;</a:t>
            </a:r>
            <a:r>
              <a:rPr lang="ko-KR" altLang="en-US" sz="1200" dirty="0">
                <a:latin typeface="+mn-ea"/>
              </a:rPr>
              <a:t>사이에 인용 정보를 기술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문서의 원하는 부분에 </a:t>
            </a:r>
            <a:r>
              <a:rPr lang="en-US" altLang="ko-KR" sz="1200" dirty="0">
                <a:latin typeface="+mn-ea"/>
              </a:rPr>
              <a:t>&lt;references/&gt;</a:t>
            </a:r>
            <a:r>
              <a:rPr lang="ko-KR" altLang="en-US" sz="1200" dirty="0">
                <a:latin typeface="+mn-ea"/>
              </a:rPr>
              <a:t>를 삽입하여 각주 표시 단락 지정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8" name="내용 개체 틀 2"/>
          <p:cNvGraphicFramePr>
            <a:graphicFrameLocks/>
          </p:cNvGraphicFramePr>
          <p:nvPr/>
        </p:nvGraphicFramePr>
        <p:xfrm>
          <a:off x="1777683" y="3399433"/>
          <a:ext cx="5818653" cy="1865771"/>
        </p:xfrm>
        <a:graphic>
          <a:graphicData uri="http://schemas.openxmlformats.org/drawingml/2006/table">
            <a:tbl>
              <a:tblPr/>
              <a:tblGrid>
                <a:gridCol w="2627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1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04">
                <a:tc>
                  <a:txBody>
                    <a:bodyPr/>
                    <a:lstStyle/>
                    <a:p>
                      <a:pPr fontAlgn="t"/>
                      <a:endParaRPr lang="en-US" altLang="ko-KR" sz="700" dirty="0">
                        <a:effectLst/>
                      </a:endParaRPr>
                    </a:p>
                    <a:p>
                      <a:pPr fontAlgn="t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 err="1">
                          <a:effectLst/>
                        </a:rPr>
                        <a:t>생갑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 err="1">
                          <a:effectLst/>
                        </a:rPr>
                        <a:t>牲匣</a:t>
                      </a:r>
                      <a:r>
                        <a:rPr lang="en-US" altLang="ko-KR" sz="700" dirty="0">
                          <a:effectLst/>
                        </a:rPr>
                        <a:t>)]]</a:t>
                      </a:r>
                      <a:r>
                        <a:rPr lang="ko-KR" altLang="en-US" sz="700" dirty="0">
                          <a:effectLst/>
                        </a:rPr>
                        <a:t>은 </a:t>
                      </a:r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희생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犧牲</a:t>
                      </a:r>
                      <a:r>
                        <a:rPr lang="en-US" altLang="ko-KR" sz="700" dirty="0">
                          <a:effectLst/>
                        </a:rPr>
                        <a:t>)]]</a:t>
                      </a:r>
                      <a:r>
                        <a:rPr lang="ko-KR" altLang="en-US" sz="700" dirty="0">
                          <a:effectLst/>
                        </a:rPr>
                        <a:t>을 담는 제기이다</a:t>
                      </a:r>
                      <a:r>
                        <a:rPr lang="en-US" altLang="ko-KR" sz="700" dirty="0">
                          <a:effectLst/>
                        </a:rPr>
                        <a:t>. 1794</a:t>
                      </a:r>
                      <a:r>
                        <a:rPr lang="ko-KR" altLang="en-US" sz="700" dirty="0">
                          <a:effectLst/>
                        </a:rPr>
                        <a:t>년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정조 </a:t>
                      </a:r>
                      <a:r>
                        <a:rPr lang="en-US" altLang="ko-KR" sz="700" dirty="0">
                          <a:effectLst/>
                        </a:rPr>
                        <a:t>18)</a:t>
                      </a:r>
                      <a:r>
                        <a:rPr lang="ko-KR" altLang="en-US" sz="700" dirty="0">
                          <a:effectLst/>
                        </a:rPr>
                        <a:t>에 정조는 우생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牛牲</a:t>
                      </a:r>
                      <a:r>
                        <a:rPr lang="en-US" altLang="ko-KR" sz="700" dirty="0">
                          <a:effectLst/>
                        </a:rPr>
                        <a:t>), </a:t>
                      </a:r>
                      <a:r>
                        <a:rPr lang="ko-KR" altLang="en-US" sz="700" dirty="0">
                          <a:effectLst/>
                        </a:rPr>
                        <a:t>양생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羊牲</a:t>
                      </a:r>
                      <a:r>
                        <a:rPr lang="en-US" altLang="ko-KR" sz="700" dirty="0">
                          <a:effectLst/>
                        </a:rPr>
                        <a:t>), </a:t>
                      </a:r>
                      <a:r>
                        <a:rPr lang="ko-KR" altLang="en-US" sz="700" dirty="0">
                          <a:effectLst/>
                        </a:rPr>
                        <a:t>시생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豕牲</a:t>
                      </a:r>
                      <a:r>
                        <a:rPr lang="en-US" altLang="ko-KR" sz="700" dirty="0">
                          <a:effectLst/>
                        </a:rPr>
                        <a:t>)</a:t>
                      </a:r>
                      <a:r>
                        <a:rPr lang="ko-KR" altLang="en-US" sz="700" dirty="0">
                          <a:effectLst/>
                        </a:rPr>
                        <a:t>을 각각의 갑에 따로 하나씩 올리던 기존의 방식을 바꾸어 한 번에 같이 올리도록 하였는데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이를 위해서 세 종류의 고기를 같이 담을 수 있는 큰 나무상자</a:t>
                      </a:r>
                      <a:r>
                        <a:rPr lang="en-US" altLang="ko-KR" sz="700" dirty="0">
                          <a:effectLst/>
                        </a:rPr>
                        <a:t>([[</a:t>
                      </a:r>
                      <a:r>
                        <a:rPr lang="ko-KR" altLang="en-US" sz="700" dirty="0" err="1">
                          <a:effectLst/>
                        </a:rPr>
                        <a:t>생갑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 err="1">
                          <a:effectLst/>
                        </a:rPr>
                        <a:t>牲匣</a:t>
                      </a:r>
                      <a:r>
                        <a:rPr lang="en-US" altLang="ko-KR" sz="700" dirty="0">
                          <a:effectLst/>
                        </a:rPr>
                        <a:t>)|</a:t>
                      </a:r>
                      <a:r>
                        <a:rPr lang="ko-KR" altLang="en-US" sz="700" dirty="0" err="1">
                          <a:effectLst/>
                        </a:rPr>
                        <a:t>생갑</a:t>
                      </a:r>
                      <a:r>
                        <a:rPr lang="ko-KR" altLang="en-US" sz="700" dirty="0">
                          <a:effectLst/>
                        </a:rPr>
                        <a:t> 혹은 </a:t>
                      </a:r>
                      <a:r>
                        <a:rPr lang="ko-KR" altLang="en-US" sz="700" dirty="0" err="1">
                          <a:effectLst/>
                        </a:rPr>
                        <a:t>천조갑</a:t>
                      </a:r>
                      <a:r>
                        <a:rPr lang="en-US" altLang="ko-KR" sz="700" dirty="0">
                          <a:effectLst/>
                        </a:rPr>
                        <a:t>]])</a:t>
                      </a:r>
                      <a:r>
                        <a:rPr lang="ko-KR" altLang="en-US" sz="700" dirty="0">
                          <a:effectLst/>
                        </a:rPr>
                        <a:t>을 새로 만들었다</a:t>
                      </a:r>
                      <a:r>
                        <a:rPr lang="en-US" altLang="ko-KR" sz="700" dirty="0">
                          <a:effectLst/>
                        </a:rPr>
                        <a:t>.&lt;ref&gt;</a:t>
                      </a:r>
                      <a:r>
                        <a:rPr lang="ko-KR" altLang="en-US" sz="700" dirty="0">
                          <a:effectLst/>
                        </a:rPr>
                        <a:t>이욱</a:t>
                      </a:r>
                      <a:r>
                        <a:rPr lang="en-US" altLang="ko-KR" sz="700" dirty="0">
                          <a:effectLst/>
                        </a:rPr>
                        <a:t>, </a:t>
                      </a:r>
                      <a:r>
                        <a:rPr lang="ko-KR" altLang="en-US" sz="700" dirty="0">
                          <a:effectLst/>
                        </a:rPr>
                        <a:t>「조선후기 종묘 증축과 </a:t>
                      </a:r>
                      <a:r>
                        <a:rPr lang="ko-KR" altLang="en-US" sz="700" dirty="0" err="1">
                          <a:effectLst/>
                        </a:rPr>
                        <a:t>제향의</a:t>
                      </a:r>
                      <a:r>
                        <a:rPr lang="ko-KR" altLang="en-US" sz="700" dirty="0">
                          <a:effectLst/>
                        </a:rPr>
                        <a:t> 변화」</a:t>
                      </a:r>
                      <a:r>
                        <a:rPr lang="en-US" altLang="ko-KR" sz="700" dirty="0">
                          <a:effectLst/>
                        </a:rPr>
                        <a:t>, 『</a:t>
                      </a:r>
                      <a:r>
                        <a:rPr lang="ko-KR" altLang="en-US" sz="700" dirty="0" err="1">
                          <a:effectLst/>
                        </a:rPr>
                        <a:t>조선시대사학회</a:t>
                      </a:r>
                      <a:r>
                        <a:rPr lang="en-US" altLang="ko-KR" sz="700" dirty="0">
                          <a:effectLst/>
                        </a:rPr>
                        <a:t>』61, 2012, 171</a:t>
                      </a:r>
                      <a:r>
                        <a:rPr lang="ko-KR" altLang="en-US" sz="700" dirty="0">
                          <a:effectLst/>
                        </a:rPr>
                        <a:t>쪽</a:t>
                      </a:r>
                      <a:r>
                        <a:rPr lang="en-US" altLang="ko-KR" sz="700" dirty="0">
                          <a:effectLst/>
                        </a:rPr>
                        <a:t>.&lt;/ref&gt;</a:t>
                      </a:r>
                    </a:p>
                    <a:p>
                      <a:pPr fontAlgn="t"/>
                      <a:endParaRPr lang="en-US" altLang="ko-KR" sz="700" dirty="0">
                        <a:effectLst/>
                      </a:endParaRPr>
                    </a:p>
                    <a:p>
                      <a:pPr fontAlgn="t"/>
                      <a:endParaRPr lang="en-US" altLang="ko-KR" sz="700" dirty="0">
                        <a:effectLst/>
                      </a:endParaRPr>
                    </a:p>
                    <a:p>
                      <a:pPr fontAlgn="t"/>
                      <a:r>
                        <a:rPr lang="en-US" altLang="ko-KR" sz="700" dirty="0">
                          <a:effectLst/>
                        </a:rPr>
                        <a:t>==</a:t>
                      </a:r>
                      <a:r>
                        <a:rPr lang="ko-KR" altLang="en-US" sz="700" dirty="0">
                          <a:effectLst/>
                        </a:rPr>
                        <a:t>출처</a:t>
                      </a:r>
                      <a:r>
                        <a:rPr lang="en-US" altLang="ko-KR" sz="700" dirty="0">
                          <a:effectLst/>
                        </a:rPr>
                        <a:t>==</a:t>
                      </a:r>
                    </a:p>
                    <a:p>
                      <a:pPr fontAlgn="t"/>
                      <a:r>
                        <a:rPr lang="en-US" altLang="ko-KR" sz="700" dirty="0">
                          <a:effectLst/>
                        </a:rPr>
                        <a:t>&lt;references/&gt;</a:t>
                      </a:r>
                    </a:p>
                  </a:txBody>
                  <a:tcPr marL="28575" marR="28575" marT="51435" marB="285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2" y="3764537"/>
            <a:ext cx="3041971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1" y="4426851"/>
            <a:ext cx="3036222" cy="7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BB0E7BBB-53DF-914A-9D44-CF167C1F6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각주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6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2700"/>
            <a:ext cx="613557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문서의 주제 분류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해당 분류로 분류된 문서의 목록을 생성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사용자들이 정보를 쉽게 찾을 수 있도록 도움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5" name="내용 개체 틀 2"/>
          <p:cNvGraphicFramePr>
            <a:graphicFrameLocks/>
          </p:cNvGraphicFramePr>
          <p:nvPr/>
        </p:nvGraphicFramePr>
        <p:xfrm>
          <a:off x="1728684" y="3399433"/>
          <a:ext cx="5818653" cy="1865771"/>
        </p:xfrm>
        <a:graphic>
          <a:graphicData uri="http://schemas.openxmlformats.org/drawingml/2006/table">
            <a:tbl>
              <a:tblPr/>
              <a:tblGrid>
                <a:gridCol w="284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04">
                <a:tc>
                  <a:txBody>
                    <a:bodyPr/>
                    <a:lstStyle/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:1762</a:t>
                      </a:r>
                      <a:r>
                        <a:rPr lang="ko-KR" altLang="en-US" sz="700" dirty="0">
                          <a:effectLst/>
                        </a:rPr>
                        <a:t>년 태어남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:1836</a:t>
                      </a:r>
                      <a:r>
                        <a:rPr lang="ko-KR" altLang="en-US" sz="700" dirty="0">
                          <a:effectLst/>
                        </a:rPr>
                        <a:t>년 죽음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문신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실학자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과학자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철학자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저술가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시인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조선의 정치인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과거 급제자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조선 정조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나주 정씨 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丁</a:t>
                      </a:r>
                      <a:r>
                        <a:rPr lang="en-US" altLang="ko-KR" sz="700" dirty="0">
                          <a:effectLst/>
                        </a:rPr>
                        <a:t>)]]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남인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[[</a:t>
                      </a:r>
                      <a:r>
                        <a:rPr lang="ko-KR" altLang="en-US" sz="700" dirty="0">
                          <a:effectLst/>
                        </a:rPr>
                        <a:t>분류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광주시 </a:t>
                      </a:r>
                      <a:r>
                        <a:rPr lang="en-US" altLang="ko-KR" sz="700" dirty="0">
                          <a:effectLst/>
                        </a:rPr>
                        <a:t>(</a:t>
                      </a:r>
                      <a:r>
                        <a:rPr lang="ko-KR" altLang="en-US" sz="700" dirty="0">
                          <a:effectLst/>
                        </a:rPr>
                        <a:t>경기도</a:t>
                      </a:r>
                      <a:r>
                        <a:rPr lang="en-US" altLang="ko-KR" sz="700" dirty="0">
                          <a:effectLst/>
                        </a:rPr>
                        <a:t>) </a:t>
                      </a:r>
                      <a:r>
                        <a:rPr lang="ko-KR" altLang="en-US" sz="700" dirty="0">
                          <a:effectLst/>
                        </a:rPr>
                        <a:t>출신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57" y="3807042"/>
            <a:ext cx="2025226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E7113324-12EC-644D-B503-A1770A6C3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분류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3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2700"/>
            <a:ext cx="6135579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문서의 주제 분류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해당 분류로 분류된 문서의 목록을 생성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사용자들이 정보를 쉽게 찾을 수 있도록 도움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5" name="내용 개체 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223991"/>
              </p:ext>
            </p:extLst>
          </p:nvPr>
        </p:nvGraphicFramePr>
        <p:xfrm>
          <a:off x="1728684" y="3399433"/>
          <a:ext cx="5818653" cy="1865771"/>
        </p:xfrm>
        <a:graphic>
          <a:graphicData uri="http://schemas.openxmlformats.org/drawingml/2006/table">
            <a:tbl>
              <a:tblPr/>
              <a:tblGrid>
                <a:gridCol w="284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04">
                <a:tc>
                  <a:txBody>
                    <a:bodyPr/>
                    <a:lstStyle/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&lt;html&gt;</a:t>
                      </a:r>
                      <a:br>
                        <a:rPr lang="en-US" altLang="ko-KR" sz="700" dirty="0">
                          <a:effectLst/>
                        </a:rPr>
                      </a:br>
                      <a:r>
                        <a:rPr lang="en-US" altLang="ko-KR" sz="700" dirty="0">
                          <a:effectLst/>
                        </a:rPr>
                        <a:t>&lt;iframe width="640" height="360" </a:t>
                      </a:r>
                      <a:r>
                        <a:rPr lang="en-US" altLang="ko-KR" sz="700" dirty="0" err="1">
                          <a:effectLst/>
                        </a:rPr>
                        <a:t>src</a:t>
                      </a:r>
                      <a:r>
                        <a:rPr lang="en-US" altLang="ko-KR" sz="700" dirty="0">
                          <a:effectLst/>
                        </a:rPr>
                        <a:t>="https://</a:t>
                      </a:r>
                      <a:r>
                        <a:rPr lang="en-US" altLang="ko-KR" sz="700" dirty="0" err="1">
                          <a:effectLst/>
                        </a:rPr>
                        <a:t>www.youtube.com</a:t>
                      </a:r>
                      <a:r>
                        <a:rPr lang="en-US" altLang="ko-KR" sz="700" dirty="0">
                          <a:effectLst/>
                        </a:rPr>
                        <a:t>/embed/ry16hdGNPuw" frameborder="0" </a:t>
                      </a:r>
                      <a:r>
                        <a:rPr lang="en-US" altLang="ko-KR" sz="700" dirty="0" err="1">
                          <a:effectLst/>
                        </a:rPr>
                        <a:t>allowfullscreen</a:t>
                      </a:r>
                      <a:r>
                        <a:rPr lang="en-US" altLang="ko-KR" sz="700" dirty="0">
                          <a:effectLst/>
                        </a:rPr>
                        <a:t>&gt;&lt;/iframe&gt;</a:t>
                      </a:r>
                      <a:br>
                        <a:rPr lang="en-US" altLang="ko-KR" sz="700" dirty="0">
                          <a:effectLst/>
                        </a:rPr>
                      </a:br>
                      <a:r>
                        <a:rPr lang="en-US" altLang="ko-KR" sz="700" dirty="0">
                          <a:effectLst/>
                        </a:rPr>
                        <a:t>&lt;/html&gt;</a:t>
                      </a:r>
                    </a:p>
                    <a:p>
                      <a:pPr marL="266700" indent="0"/>
                      <a:endParaRPr lang="en-US" altLang="ko-KR" sz="7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object 2">
            <a:extLst>
              <a:ext uri="{FF2B5EF4-FFF2-40B4-BE49-F238E27FC236}">
                <a16:creationId xmlns:a16="http://schemas.microsoft.com/office/drawing/2014/main" id="{E7113324-12EC-644D-B503-A1770A6C3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동영상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835E74-6CFD-C04A-A2D9-E4FD6D8F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99" y="3825023"/>
            <a:ext cx="2201168" cy="12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2042700"/>
            <a:ext cx="6135579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344216" algn="l"/>
              </a:tabLst>
            </a:pPr>
            <a:r>
              <a:rPr lang="ko-KR" altLang="en-US" sz="1200" dirty="0">
                <a:latin typeface="+mn-ea"/>
              </a:rPr>
              <a:t>여러 개의 그림을 나열할 때 사용</a:t>
            </a:r>
            <a:endParaRPr lang="en-US" altLang="ko-KR" sz="1200" dirty="0">
              <a:latin typeface="+mn-ea"/>
            </a:endParaRPr>
          </a:p>
        </p:txBody>
      </p:sp>
      <p:graphicFrame>
        <p:nvGraphicFramePr>
          <p:cNvPr id="15" name="내용 개체 틀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281981"/>
              </p:ext>
            </p:extLst>
          </p:nvPr>
        </p:nvGraphicFramePr>
        <p:xfrm>
          <a:off x="1831689" y="2884554"/>
          <a:ext cx="5818653" cy="3497675"/>
        </p:xfrm>
        <a:graphic>
          <a:graphicData uri="http://schemas.openxmlformats.org/drawingml/2006/table">
            <a:tbl>
              <a:tblPr/>
              <a:tblGrid>
                <a:gridCol w="284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입력한 내용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>
                          <a:effectLst/>
                        </a:rPr>
                        <a:t>결과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904">
                <a:tc>
                  <a:txBody>
                    <a:bodyPr/>
                    <a:lstStyle/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 &lt;gallery&gt;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손병희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손병희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한용운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불교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한용운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백용성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불교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백용성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 err="1">
                          <a:effectLst/>
                        </a:rPr>
                        <a:t>나인협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 err="1">
                          <a:effectLst/>
                        </a:rPr>
                        <a:t>나인협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 err="1">
                          <a:effectLst/>
                        </a:rPr>
                        <a:t>양한묵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 err="1">
                          <a:effectLst/>
                        </a:rPr>
                        <a:t>양한묵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박희도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그리스도교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박희도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이승훈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그리스도교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이승훈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오세창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오세창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 err="1">
                          <a:effectLst/>
                        </a:rPr>
                        <a:t>최린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 err="1">
                          <a:effectLst/>
                        </a:rPr>
                        <a:t>최린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 err="1">
                          <a:effectLst/>
                        </a:rPr>
                        <a:t>임예환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 err="1">
                          <a:effectLst/>
                        </a:rPr>
                        <a:t>임예환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 err="1">
                          <a:effectLst/>
                        </a:rPr>
                        <a:t>권병덕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천도교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 err="1">
                          <a:effectLst/>
                        </a:rPr>
                        <a:t>권병덕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ko-KR" altLang="en-US" sz="700" dirty="0">
                          <a:effectLst/>
                        </a:rPr>
                        <a:t>민족대표</a:t>
                      </a:r>
                      <a:r>
                        <a:rPr lang="en-US" altLang="ko-KR" sz="700" dirty="0">
                          <a:effectLst/>
                        </a:rPr>
                        <a:t>_</a:t>
                      </a:r>
                      <a:r>
                        <a:rPr lang="ko-KR" altLang="en-US" sz="700" dirty="0">
                          <a:effectLst/>
                        </a:rPr>
                        <a:t>이갑성</a:t>
                      </a:r>
                      <a:r>
                        <a:rPr lang="en-US" altLang="ko-KR" sz="700" dirty="0">
                          <a:effectLst/>
                        </a:rPr>
                        <a:t>.JPG|</a:t>
                      </a:r>
                      <a:r>
                        <a:rPr lang="ko-KR" altLang="en-US" sz="700" dirty="0">
                          <a:effectLst/>
                        </a:rPr>
                        <a:t>그리스도교</a:t>
                      </a:r>
                      <a:r>
                        <a:rPr lang="en-US" altLang="ko-KR" sz="700" dirty="0">
                          <a:effectLst/>
                        </a:rPr>
                        <a:t>-[[</a:t>
                      </a:r>
                      <a:r>
                        <a:rPr lang="ko-KR" altLang="en-US" sz="700" dirty="0">
                          <a:effectLst/>
                        </a:rPr>
                        <a:t>이갑성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&lt;/gallery&gt;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904">
                <a:tc>
                  <a:txBody>
                    <a:bodyPr/>
                    <a:lstStyle/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&lt;gallery  mode=packed heights=200px caption="''</a:t>
                      </a:r>
                      <a:r>
                        <a:rPr lang="ko-KR" altLang="en-US" sz="700" dirty="0">
                          <a:effectLst/>
                        </a:rPr>
                        <a:t>장흥 </a:t>
                      </a:r>
                      <a:r>
                        <a:rPr lang="ko-KR" altLang="en-US" sz="700" dirty="0" err="1">
                          <a:effectLst/>
                        </a:rPr>
                        <a:t>보림사</a:t>
                      </a:r>
                      <a:r>
                        <a:rPr lang="ko-KR" altLang="en-US" sz="700" dirty="0">
                          <a:effectLst/>
                        </a:rPr>
                        <a:t> 보조선사탑비</a:t>
                      </a:r>
                      <a:r>
                        <a:rPr lang="en-US" altLang="ko-KR" sz="700" dirty="0">
                          <a:effectLst/>
                        </a:rPr>
                        <a:t>''"&gt;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en-US" altLang="ko-KR" sz="700" dirty="0" err="1">
                          <a:effectLst/>
                        </a:rPr>
                        <a:t>Bojoseonsa.JPG</a:t>
                      </a:r>
                      <a:r>
                        <a:rPr lang="en-US" altLang="ko-KR" sz="700" dirty="0">
                          <a:effectLst/>
                        </a:rPr>
                        <a:t>|[[</a:t>
                      </a:r>
                      <a:r>
                        <a:rPr lang="ko-KR" altLang="en-US" sz="700" dirty="0" err="1">
                          <a:effectLst/>
                        </a:rPr>
                        <a:t>체징</a:t>
                      </a:r>
                      <a:r>
                        <a:rPr lang="en-US" altLang="ko-KR" sz="700" dirty="0">
                          <a:effectLst/>
                        </a:rPr>
                        <a:t>|</a:t>
                      </a:r>
                      <a:r>
                        <a:rPr lang="ko-KR" altLang="en-US" sz="700" dirty="0" err="1">
                          <a:effectLst/>
                        </a:rPr>
                        <a:t>보조선사</a:t>
                      </a:r>
                      <a:r>
                        <a:rPr lang="ko-KR" altLang="en-US" sz="700" dirty="0">
                          <a:effectLst/>
                        </a:rPr>
                        <a:t> 진영</a:t>
                      </a:r>
                      <a:r>
                        <a:rPr lang="en-US" altLang="ko-KR" sz="700" dirty="0">
                          <a:effectLst/>
                        </a:rPr>
                        <a:t>]]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en-US" altLang="ko-KR" sz="700" dirty="0" err="1">
                          <a:effectLst/>
                        </a:rPr>
                        <a:t>SteleforMasterBojo_gwibu.jpg</a:t>
                      </a:r>
                      <a:r>
                        <a:rPr lang="en-US" altLang="ko-KR" sz="700" dirty="0">
                          <a:effectLst/>
                        </a:rPr>
                        <a:t>|</a:t>
                      </a:r>
                      <a:r>
                        <a:rPr lang="ko-KR" altLang="en-US" sz="700" dirty="0">
                          <a:effectLst/>
                        </a:rPr>
                        <a:t>귀부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en-US" altLang="ko-KR" sz="700" dirty="0" err="1">
                          <a:effectLst/>
                        </a:rPr>
                        <a:t>SteleforMasterBojo_isu.jpg</a:t>
                      </a:r>
                      <a:r>
                        <a:rPr lang="en-US" altLang="ko-KR" sz="700" dirty="0">
                          <a:effectLst/>
                        </a:rPr>
                        <a:t>|</a:t>
                      </a:r>
                      <a:r>
                        <a:rPr lang="ko-KR" altLang="en-US" sz="700" dirty="0">
                          <a:effectLst/>
                        </a:rPr>
                        <a:t>이수</a:t>
                      </a:r>
                    </a:p>
                    <a:p>
                      <a:pPr marL="266700" indent="0"/>
                      <a:r>
                        <a:rPr lang="ko-KR" altLang="en-US" sz="700" dirty="0">
                          <a:effectLst/>
                        </a:rPr>
                        <a:t>파일</a:t>
                      </a:r>
                      <a:r>
                        <a:rPr lang="en-US" altLang="ko-KR" sz="700" dirty="0">
                          <a:effectLst/>
                        </a:rPr>
                        <a:t>:</a:t>
                      </a:r>
                      <a:r>
                        <a:rPr lang="en-US" altLang="ko-KR" sz="700" dirty="0" err="1">
                          <a:effectLst/>
                        </a:rPr>
                        <a:t>SteleforMasterBojo_side.jpg</a:t>
                      </a:r>
                      <a:r>
                        <a:rPr lang="en-US" altLang="ko-KR" sz="700" dirty="0">
                          <a:effectLst/>
                        </a:rPr>
                        <a:t>|</a:t>
                      </a:r>
                      <a:r>
                        <a:rPr lang="ko-KR" altLang="en-US" sz="700" dirty="0">
                          <a:effectLst/>
                        </a:rPr>
                        <a:t>옆에서 본 탑비</a:t>
                      </a:r>
                    </a:p>
                    <a:p>
                      <a:pPr marL="266700" indent="0"/>
                      <a:r>
                        <a:rPr lang="en-US" altLang="ko-KR" sz="700" dirty="0">
                          <a:effectLst/>
                        </a:rPr>
                        <a:t>&lt;/gallery&gt;</a:t>
                      </a: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endParaRPr lang="en-US" altLang="ko-KR" sz="900" dirty="0">
                        <a:effectLst/>
                      </a:endParaRPr>
                    </a:p>
                  </a:txBody>
                  <a:tcPr marL="27440" marR="27440" marT="13721" marB="1372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88359"/>
                  </a:ext>
                </a:extLst>
              </a:tr>
            </a:tbl>
          </a:graphicData>
        </a:graphic>
      </p:graphicFrame>
      <p:sp>
        <p:nvSpPr>
          <p:cNvPr id="22" name="object 2">
            <a:extLst>
              <a:ext uri="{FF2B5EF4-FFF2-40B4-BE49-F238E27FC236}">
                <a16:creationId xmlns:a16="http://schemas.microsoft.com/office/drawing/2014/main" id="{E7113324-12EC-644D-B503-A1770A6C3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갤러리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4EBB89A-95EC-384E-8CA4-CC7969EB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223" y="3429000"/>
            <a:ext cx="2679309" cy="10111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37005D6-A5FB-D041-8EDD-1CAC85D97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85" y="5165000"/>
            <a:ext cx="2721791" cy="7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531C3-91A5-D447-B8EF-B94884A3B893}"/>
              </a:ext>
            </a:extLst>
          </p:cNvPr>
          <p:cNvSpPr txBox="1"/>
          <p:nvPr/>
        </p:nvSpPr>
        <p:spPr>
          <a:xfrm>
            <a:off x="703847" y="2013734"/>
            <a:ext cx="7846766" cy="223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 err="1"/>
              <a:t>협업적</a:t>
            </a:r>
            <a:r>
              <a:rPr kumimoji="1" lang="ko-KR" altLang="en-US" sz="1350" dirty="0"/>
              <a:t> 학습 공간으로서의 위키 소프트웨어</a:t>
            </a:r>
            <a:r>
              <a:rPr kumimoji="1" lang="en-US" altLang="ko-KR" sz="1350" dirty="0"/>
              <a:t>(wiki software):</a:t>
            </a:r>
          </a:p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다수의 이용자가 공동으로 사용할 수 있는 데이터 편찬 시스템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학생들 스스로 자신이 탐구한 인문 지식을 체계적인 디지털 콘텐츠로 표현할 수 있게 하는 교육 도구로 활용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완성된 결과물의 배포가 아닌 </a:t>
            </a:r>
            <a:r>
              <a:rPr kumimoji="1" lang="en-US" altLang="ko-KR" sz="1350" dirty="0"/>
              <a:t>‘</a:t>
            </a:r>
            <a:r>
              <a:rPr kumimoji="1" lang="ko-KR" altLang="en-US" sz="1350" dirty="0"/>
              <a:t>만들어 가는 과정의 공유</a:t>
            </a:r>
            <a:r>
              <a:rPr kumimoji="1" lang="en-US" altLang="ko-KR" sz="1350" dirty="0"/>
              <a:t>’</a:t>
            </a:r>
            <a:r>
              <a:rPr kumimoji="1" lang="ko-KR" altLang="en-US" sz="1350" dirty="0"/>
              <a:t>라는 인문 지식 콘텐츠의 새로운 공유 방법을 경험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88FF4-FD75-6E47-AC68-6031A2D785E6}"/>
              </a:ext>
            </a:extLst>
          </p:cNvPr>
          <p:cNvSpPr txBox="1"/>
          <p:nvPr/>
        </p:nvSpPr>
        <p:spPr>
          <a:xfrm>
            <a:off x="703847" y="971551"/>
            <a:ext cx="600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 err="1"/>
              <a:t>협업적</a:t>
            </a:r>
            <a:r>
              <a:rPr kumimoji="1" lang="ko-KR" altLang="en-US" sz="2400" b="1" dirty="0"/>
              <a:t> 학습 공간으로서의 위키 소프트웨어</a:t>
            </a:r>
          </a:p>
        </p:txBody>
      </p:sp>
    </p:spTree>
    <p:extLst>
      <p:ext uri="{BB962C8B-B14F-4D97-AF65-F5344CB8AC3E}">
        <p14:creationId xmlns:p14="http://schemas.microsoft.com/office/powerpoint/2010/main" val="205388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531C3-91A5-D447-B8EF-B94884A3B893}"/>
              </a:ext>
            </a:extLst>
          </p:cNvPr>
          <p:cNvSpPr txBox="1"/>
          <p:nvPr/>
        </p:nvSpPr>
        <p:spPr>
          <a:xfrm>
            <a:off x="703847" y="1968014"/>
            <a:ext cx="784676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b="1" dirty="0"/>
              <a:t>위키 소프트웨어의 특징</a:t>
            </a:r>
            <a:r>
              <a:rPr kumimoji="1" lang="en-US" altLang="ko-KR" sz="1350" b="1" dirty="0"/>
              <a:t>:</a:t>
            </a:r>
          </a:p>
          <a:p>
            <a:pPr marL="214313" indent="-214313" algn="just">
              <a:lnSpc>
                <a:spcPct val="150000"/>
              </a:lnSpc>
              <a:buFont typeface="Wingdings" pitchFamily="2" charset="2"/>
              <a:buChar char="§"/>
            </a:pP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 err="1"/>
              <a:t>프리웨어</a:t>
            </a:r>
            <a:r>
              <a:rPr kumimoji="1" lang="en-US" altLang="ko-KR" sz="1350" dirty="0"/>
              <a:t>(Freeware)</a:t>
            </a:r>
            <a:r>
              <a:rPr kumimoji="1" lang="ko-KR" altLang="en-US" sz="1350" dirty="0" err="1"/>
              <a:t>로서</a:t>
            </a:r>
            <a:r>
              <a:rPr kumimoji="1" lang="ko-KR" altLang="en-US" sz="1350" dirty="0"/>
              <a:t> 별도의 비용없이 소프트웨어 설치와 유지가 가능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협업 소프트웨어</a:t>
            </a:r>
            <a:r>
              <a:rPr kumimoji="1" lang="en-US" altLang="ko-KR" sz="1350" dirty="0"/>
              <a:t>(Collaborative Software)</a:t>
            </a:r>
            <a:r>
              <a:rPr kumimoji="1" lang="ko-KR" altLang="en-US" sz="1350" dirty="0" err="1"/>
              <a:t>로서</a:t>
            </a:r>
            <a:r>
              <a:rPr kumimoji="1" lang="ko-KR" altLang="en-US" sz="1350" dirty="0"/>
              <a:t> 공동 프로젝트를 수행하는 데 필요한 기능을 제공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웹 브라우저</a:t>
            </a:r>
            <a:r>
              <a:rPr kumimoji="1" lang="en-US" altLang="ko-KR" sz="1350" dirty="0"/>
              <a:t>(Web Browser)</a:t>
            </a:r>
            <a:r>
              <a:rPr kumimoji="1" lang="ko-KR" altLang="en-US" sz="1350" dirty="0"/>
              <a:t> 기반의 환경에서 간편하게 하이퍼텍스트</a:t>
            </a:r>
            <a:r>
              <a:rPr kumimoji="1" lang="en-US" altLang="ko-KR" sz="1350" dirty="0"/>
              <a:t>(hypertext)</a:t>
            </a:r>
            <a:r>
              <a:rPr kumimoji="1" lang="ko-KR" altLang="en-US" sz="1350" dirty="0"/>
              <a:t> 문서를 작성하고 배포가 가능</a:t>
            </a:r>
            <a:endParaRPr kumimoji="1" lang="en-US" altLang="ko-KR" sz="1350" dirty="0"/>
          </a:p>
          <a:p>
            <a:pPr marL="557213" lvl="1" indent="-214313" algn="just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ko-KR" altLang="en-US" sz="1350" dirty="0"/>
              <a:t>간단한 </a:t>
            </a:r>
            <a:r>
              <a:rPr kumimoji="1" lang="ko-KR" altLang="en-US" sz="1350" dirty="0" err="1"/>
              <a:t>마크업</a:t>
            </a:r>
            <a:r>
              <a:rPr kumimoji="1" lang="ko-KR" altLang="en-US" sz="1350" dirty="0"/>
              <a:t> 언어</a:t>
            </a:r>
            <a:r>
              <a:rPr kumimoji="1" lang="en-US" altLang="ko-KR" sz="1350" dirty="0"/>
              <a:t>(Markup Language)</a:t>
            </a:r>
            <a:r>
              <a:rPr kumimoji="1" lang="ko-KR" altLang="en-US" sz="1350" dirty="0" err="1"/>
              <a:t>를</a:t>
            </a:r>
            <a:r>
              <a:rPr kumimoji="1" lang="ko-KR" altLang="en-US" sz="1350" dirty="0"/>
              <a:t> 사용하여 웹 문서의 다양한 기능 구현 가능</a:t>
            </a:r>
            <a:endParaRPr kumimoji="1" lang="en-US" altLang="ko-KR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CAEEE-1C96-6B43-814E-7A64F360936B}"/>
              </a:ext>
            </a:extLst>
          </p:cNvPr>
          <p:cNvSpPr txBox="1"/>
          <p:nvPr/>
        </p:nvSpPr>
        <p:spPr>
          <a:xfrm>
            <a:off x="703847" y="971551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/>
              <a:t>위키 소프트웨어</a:t>
            </a:r>
          </a:p>
        </p:txBody>
      </p:sp>
    </p:spTree>
    <p:extLst>
      <p:ext uri="{BB962C8B-B14F-4D97-AF65-F5344CB8AC3E}">
        <p14:creationId xmlns:p14="http://schemas.microsoft.com/office/powerpoint/2010/main" val="16688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CC84183-050E-2642-BA87-AFC0EFFA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1" y="2259779"/>
            <a:ext cx="4261240" cy="331802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FEDF78-0339-6C46-BFD2-8E0A037F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3"/>
          <a:stretch/>
        </p:blipFill>
        <p:spPr>
          <a:xfrm>
            <a:off x="4057650" y="3429000"/>
            <a:ext cx="4686300" cy="230427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7807498-5D03-B541-A1BF-43811D8F1778}"/>
              </a:ext>
            </a:extLst>
          </p:cNvPr>
          <p:cNvSpPr/>
          <p:nvPr/>
        </p:nvSpPr>
        <p:spPr>
          <a:xfrm>
            <a:off x="4038601" y="5722391"/>
            <a:ext cx="3486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 err="1"/>
              <a:t>https</a:t>
            </a:r>
            <a:r>
              <a:rPr lang="ko-KR" altLang="en-US" sz="900" dirty="0"/>
              <a:t>://</a:t>
            </a:r>
            <a:r>
              <a:rPr lang="ko-KR" altLang="en-US" sz="900" dirty="0" err="1"/>
              <a:t>www.ted.com</a:t>
            </a:r>
            <a:r>
              <a:rPr lang="ko-KR" altLang="en-US" sz="900" dirty="0"/>
              <a:t>/</a:t>
            </a:r>
            <a:r>
              <a:rPr lang="ko-KR" altLang="en-US" sz="900" dirty="0" err="1"/>
              <a:t>talks</a:t>
            </a:r>
            <a:r>
              <a:rPr lang="ko-KR" altLang="en-US" sz="900" dirty="0"/>
              <a:t>/</a:t>
            </a:r>
            <a:r>
              <a:rPr lang="ko-KR" altLang="en-US" sz="900" dirty="0" err="1"/>
              <a:t>jimmy_wales_on_the_birth_of_wikipedia</a:t>
            </a:r>
            <a:endParaRPr lang="ko-KR" altLang="en-US" sz="9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A22D3F1-54A5-E640-9D42-430200C5BEE5}"/>
              </a:ext>
            </a:extLst>
          </p:cNvPr>
          <p:cNvSpPr/>
          <p:nvPr/>
        </p:nvSpPr>
        <p:spPr>
          <a:xfrm>
            <a:off x="5556658" y="3143250"/>
            <a:ext cx="33015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350" b="1" dirty="0"/>
              <a:t>Jimmy Wales, The Birth of Wikipedia, 2005.</a:t>
            </a:r>
            <a:endParaRPr lang="ko-KR" altLang="en-US" sz="135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FBF6B-73FC-F146-8C3E-AEC271ED9BF0}"/>
              </a:ext>
            </a:extLst>
          </p:cNvPr>
          <p:cNvSpPr txBox="1"/>
          <p:nvPr/>
        </p:nvSpPr>
        <p:spPr>
          <a:xfrm>
            <a:off x="703847" y="971551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/>
              <a:t>위키 소프트웨어 활용의 예</a:t>
            </a:r>
            <a:r>
              <a:rPr kumimoji="1" lang="en-US" altLang="ko-KR" sz="2400" b="1" dirty="0"/>
              <a:t>:</a:t>
            </a:r>
            <a:r>
              <a:rPr kumimoji="1" lang="ko-KR" altLang="en-US" sz="2400" b="1" dirty="0"/>
              <a:t> 디지털 백과사전</a:t>
            </a:r>
          </a:p>
        </p:txBody>
      </p:sp>
    </p:spTree>
    <p:extLst>
      <p:ext uri="{BB962C8B-B14F-4D97-AF65-F5344CB8AC3E}">
        <p14:creationId xmlns:p14="http://schemas.microsoft.com/office/powerpoint/2010/main" val="98012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62862FD-FD8C-0E4E-B144-28B5845A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349051"/>
            <a:ext cx="4333017" cy="30289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26FFD36-67DD-3948-8BF2-AF125D48883E}"/>
              </a:ext>
            </a:extLst>
          </p:cNvPr>
          <p:cNvSpPr/>
          <p:nvPr/>
        </p:nvSpPr>
        <p:spPr>
          <a:xfrm>
            <a:off x="457200" y="5439868"/>
            <a:ext cx="17347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50" dirty="0"/>
              <a:t>CTEXT(</a:t>
            </a:r>
            <a:r>
              <a:rPr lang="ko-KR" altLang="en-US" sz="750" dirty="0"/>
              <a:t>중국철학서 전자화 프로젝트</a:t>
            </a:r>
            <a:r>
              <a:rPr lang="en-US" altLang="ko-KR" sz="750" dirty="0"/>
              <a:t>)</a:t>
            </a:r>
          </a:p>
          <a:p>
            <a:r>
              <a:rPr lang="en-US" altLang="ko-KR" sz="750" dirty="0">
                <a:hlinkClick r:id="rId3"/>
              </a:rPr>
              <a:t>http://ctext.org</a:t>
            </a:r>
            <a:endParaRPr lang="ko-KR" altLang="en-US" sz="75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BF094A4-555A-EF41-9BB7-C88B1A08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1" y="2340887"/>
            <a:ext cx="3695320" cy="302895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4940705-2CC3-EC4F-81E1-E6AC882DA147}"/>
              </a:ext>
            </a:extLst>
          </p:cNvPr>
          <p:cNvSpPr/>
          <p:nvPr/>
        </p:nvSpPr>
        <p:spPr>
          <a:xfrm>
            <a:off x="4967110" y="5439868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750" dirty="0"/>
              <a:t>한국 기록유산 </a:t>
            </a:r>
            <a:r>
              <a:rPr lang="en-US" altLang="ko-KR" sz="750" dirty="0" err="1"/>
              <a:t>Encyves</a:t>
            </a:r>
            <a:endParaRPr lang="en-US" altLang="ko-KR" sz="750" dirty="0"/>
          </a:p>
          <a:p>
            <a:r>
              <a:rPr lang="en-US" altLang="ko-KR" sz="750" dirty="0">
                <a:hlinkClick r:id="rId5"/>
              </a:rPr>
              <a:t>http://dh.aks.ac.kr/encyves/wiki</a:t>
            </a:r>
            <a:r>
              <a:rPr lang="en-US" altLang="ko-KR" sz="750" dirty="0"/>
              <a:t> </a:t>
            </a:r>
            <a:endParaRPr lang="ko-KR" altLang="en-US" sz="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9CBF6-8842-5B41-857B-99FF25F1D8F0}"/>
              </a:ext>
            </a:extLst>
          </p:cNvPr>
          <p:cNvSpPr txBox="1"/>
          <p:nvPr/>
        </p:nvSpPr>
        <p:spPr>
          <a:xfrm>
            <a:off x="703847" y="971551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/>
              <a:t>위키 소프트웨어 활용의 예</a:t>
            </a:r>
            <a:r>
              <a:rPr kumimoji="1" lang="en-US" altLang="ko-KR" sz="2400" b="1" dirty="0"/>
              <a:t>:</a:t>
            </a:r>
            <a:r>
              <a:rPr kumimoji="1" lang="ko-KR" altLang="en-US" sz="2400" b="1" dirty="0"/>
              <a:t> 디지털 아카이브</a:t>
            </a:r>
          </a:p>
        </p:txBody>
      </p:sp>
    </p:spTree>
    <p:extLst>
      <p:ext uri="{BB962C8B-B14F-4D97-AF65-F5344CB8AC3E}">
        <p14:creationId xmlns:p14="http://schemas.microsoft.com/office/powerpoint/2010/main" val="426547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F49F4-15AA-BE46-B049-697581696CCF}"/>
              </a:ext>
            </a:extLst>
          </p:cNvPr>
          <p:cNvSpPr txBox="1"/>
          <p:nvPr/>
        </p:nvSpPr>
        <p:spPr>
          <a:xfrm>
            <a:off x="3688351" y="3117376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000" b="1" dirty="0"/>
              <a:t>위키 문법</a:t>
            </a:r>
          </a:p>
        </p:txBody>
      </p:sp>
    </p:spTree>
    <p:extLst>
      <p:ext uri="{BB962C8B-B14F-4D97-AF65-F5344CB8AC3E}">
        <p14:creationId xmlns:p14="http://schemas.microsoft.com/office/powerpoint/2010/main" val="356489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618511" y="1953349"/>
            <a:ext cx="6135579" cy="4104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새 문서 만들기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스타일 지정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하이퍼링크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그림 삽입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표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틀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각주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맑은 고딕"/>
                <a:ea typeface="맑은 고딕"/>
              </a:rPr>
              <a:t>분류</a:t>
            </a:r>
            <a:endParaRPr lang="en-US" altLang="ko-KR" sz="1200" dirty="0">
              <a:latin typeface="맑은 고딕"/>
              <a:ea typeface="맑은 고딕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350" b="1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962275" algn="l"/>
              </a:tabLst>
            </a:pPr>
            <a:r>
              <a:rPr lang="ko-KR" altLang="en-US" sz="1350" b="1" dirty="0">
                <a:latin typeface="+mn-ea"/>
              </a:rPr>
              <a:t>참고자료</a:t>
            </a:r>
            <a:r>
              <a:rPr lang="en-US" altLang="ko-KR" sz="1350" b="1" dirty="0">
                <a:latin typeface="+mn-ea"/>
              </a:rPr>
              <a:t>: </a:t>
            </a:r>
            <a:r>
              <a:rPr lang="ko-KR" altLang="en-US" sz="1350" b="1" dirty="0" err="1">
                <a:latin typeface="+mn-ea"/>
              </a:rPr>
              <a:t>미디어위키</a:t>
            </a:r>
            <a:r>
              <a:rPr lang="ko-KR" altLang="en-US" sz="1350" b="1" dirty="0">
                <a:latin typeface="+mn-ea"/>
              </a:rPr>
              <a:t> </a:t>
            </a:r>
            <a:r>
              <a:rPr lang="ko-KR" altLang="en-US" sz="1350" b="1" dirty="0">
                <a:latin typeface="맑은 고딕"/>
                <a:ea typeface="맑은 고딕"/>
              </a:rPr>
              <a:t>문법 정리 자료</a:t>
            </a:r>
            <a:endParaRPr lang="en-US" altLang="ko-KR" sz="1350" b="1" baseline="300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altLang="ko-KR" sz="1200" dirty="0">
                <a:latin typeface="+mn-ea"/>
                <a:hlinkClick r:id="rId3"/>
              </a:rPr>
              <a:t>http://dh.aks.ac.kr/</a:t>
            </a:r>
            <a:r>
              <a:rPr lang="en-US" altLang="ko-KR" sz="1200" dirty="0">
                <a:latin typeface="+mn-ea"/>
                <a:hlinkClick r:id="rId3"/>
              </a:rPr>
              <a:t>Edu/wiki/</a:t>
            </a:r>
            <a:r>
              <a:rPr lang="en" altLang="ko-KR" sz="1200" dirty="0">
                <a:latin typeface="+mn-ea"/>
                <a:hlinkClick r:id="rId3"/>
              </a:rPr>
              <a:t>index.php/</a:t>
            </a:r>
            <a:r>
              <a:rPr lang="ko-KR" altLang="en-US" sz="1200" dirty="0">
                <a:latin typeface="+mn-ea"/>
                <a:hlinkClick r:id="rId3"/>
              </a:rPr>
              <a:t>위키문법</a:t>
            </a:r>
            <a:endParaRPr lang="en-US" altLang="ko-KR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hlinkClick r:id="rId4"/>
              </a:rPr>
              <a:t>https://ko.wikipedia.org/wiki/</a:t>
            </a:r>
            <a:r>
              <a:rPr lang="ko-KR" altLang="en-US" sz="1200" dirty="0" err="1">
                <a:latin typeface="+mn-ea"/>
                <a:hlinkClick r:id="rId4"/>
              </a:rPr>
              <a:t>위키백과</a:t>
            </a:r>
            <a:r>
              <a:rPr lang="en-US" altLang="ko-KR" sz="1200" dirty="0">
                <a:latin typeface="+mn-ea"/>
                <a:hlinkClick r:id="rId4"/>
              </a:rPr>
              <a:t>:</a:t>
            </a:r>
            <a:r>
              <a:rPr lang="ko-KR" altLang="en-US" sz="1200" dirty="0" err="1">
                <a:latin typeface="+mn-ea"/>
                <a:hlinkClick r:id="rId4"/>
              </a:rPr>
              <a:t>위키</a:t>
            </a:r>
            <a:r>
              <a:rPr lang="en-US" altLang="ko-KR" sz="1200" dirty="0">
                <a:latin typeface="+mn-ea"/>
                <a:hlinkClick r:id="rId4"/>
              </a:rPr>
              <a:t>_</a:t>
            </a:r>
            <a:r>
              <a:rPr lang="ko-KR" altLang="en-US" sz="1200" dirty="0">
                <a:latin typeface="+mn-ea"/>
                <a:hlinkClick r:id="rId4"/>
              </a:rPr>
              <a:t>문법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hlinkClick r:id="rId5"/>
              </a:rPr>
              <a:t>https://ko.wikipedia.org/wiki/</a:t>
            </a:r>
            <a:r>
              <a:rPr lang="ko-KR" altLang="en-US" sz="1200" dirty="0" err="1">
                <a:latin typeface="+mn-ea"/>
                <a:hlinkClick r:id="rId5"/>
              </a:rPr>
              <a:t>위키백과</a:t>
            </a:r>
            <a:r>
              <a:rPr lang="en-US" altLang="ko-KR" sz="1200" dirty="0">
                <a:latin typeface="+mn-ea"/>
                <a:hlinkClick r:id="rId5"/>
              </a:rPr>
              <a:t>:</a:t>
            </a:r>
            <a:r>
              <a:rPr lang="ko-KR" altLang="en-US" sz="1200" dirty="0" err="1">
                <a:latin typeface="+mn-ea"/>
                <a:hlinkClick r:id="rId5"/>
              </a:rPr>
              <a:t>위키문법</a:t>
            </a:r>
            <a:r>
              <a:rPr lang="en-US" altLang="ko-KR" sz="1200" dirty="0">
                <a:latin typeface="+mn-ea"/>
                <a:hlinkClick r:id="rId5"/>
              </a:rPr>
              <a:t>_</a:t>
            </a:r>
            <a:r>
              <a:rPr lang="ko-KR" altLang="en-US" sz="1200" dirty="0">
                <a:latin typeface="+mn-ea"/>
                <a:hlinkClick r:id="rId5"/>
              </a:rPr>
              <a:t>요약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  <a:hlinkClick r:id="rId6"/>
              </a:rPr>
              <a:t>https://ko.wikipedia.org/wiki/</a:t>
            </a:r>
            <a:r>
              <a:rPr lang="ko-KR" altLang="en-US" sz="1200" dirty="0" err="1">
                <a:latin typeface="+mn-ea"/>
                <a:hlinkClick r:id="rId6"/>
              </a:rPr>
              <a:t>위키백과</a:t>
            </a:r>
            <a:r>
              <a:rPr lang="en-US" altLang="ko-KR" sz="1200" dirty="0">
                <a:latin typeface="+mn-ea"/>
                <a:hlinkClick r:id="rId6"/>
              </a:rPr>
              <a:t>:</a:t>
            </a:r>
            <a:r>
              <a:rPr lang="ko-KR" altLang="en-US" sz="1200" dirty="0">
                <a:latin typeface="+mn-ea"/>
                <a:hlinkClick r:id="rId6"/>
              </a:rPr>
              <a:t>도움말</a:t>
            </a:r>
            <a:endParaRPr lang="ko-KR" altLang="en-US" sz="1200" dirty="0">
              <a:latin typeface="+mn-ea"/>
            </a:endParaRP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B70526D-0591-D74B-988C-1EC887414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위키의 편집 기능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6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514763" y="1970792"/>
            <a:ext cx="6135579" cy="81740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새 문서 만들기를 위한 별도의 장치가 없음 </a:t>
            </a:r>
          </a:p>
          <a:p>
            <a:pPr marL="482204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생성하고자 하는 문서가 존재하는지 검색을 통해 확인 후에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문서가 없으면 문서를 생성하고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문서가 존재하면 기존의 문서를 수정 및 보완하여 발전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51" y="2942947"/>
            <a:ext cx="4482498" cy="284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2417662" y="3645024"/>
            <a:ext cx="1452260" cy="162018"/>
          </a:xfrm>
          <a:prstGeom prst="rect">
            <a:avLst/>
          </a:prstGeom>
          <a:solidFill>
            <a:schemeClr val="accent5">
              <a:alpha val="17000"/>
            </a:schemeClr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1350" kern="0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81F284E-4157-3A4D-AE55-E4FD331A67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9" y="1294013"/>
            <a:ext cx="3429000" cy="240450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  <a:tabLst>
                <a:tab pos="422910" algn="l"/>
                <a:tab pos="834866" algn="l"/>
                <a:tab pos="1547813" algn="l"/>
              </a:tabLst>
            </a:pPr>
            <a:r>
              <a:rPr lang="ko-KR" altLang="en-US" sz="1500" b="1" spc="143" dirty="0" err="1">
                <a:latin typeface="Arial" panose="020B0604020202020204" pitchFamily="34" charset="0"/>
                <a:cs typeface="Arial" panose="020B0604020202020204" pitchFamily="34" charset="0"/>
              </a:rPr>
              <a:t>새문서</a:t>
            </a:r>
            <a:r>
              <a:rPr lang="ko-KR" altLang="en-US" sz="1500" b="1" spc="143" dirty="0">
                <a:latin typeface="Arial" panose="020B0604020202020204" pitchFamily="34" charset="0"/>
                <a:cs typeface="Arial" panose="020B0604020202020204" pitchFamily="34" charset="0"/>
              </a:rPr>
              <a:t> 만들기</a:t>
            </a:r>
            <a:endParaRPr sz="1500" b="1" spc="1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1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2091</Words>
  <Application>Microsoft Macintosh PowerPoint</Application>
  <PresentationFormat>화면 슬라이드 쇼(4:3)</PresentationFormat>
  <Paragraphs>314</Paragraphs>
  <Slides>23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위키의 편집 기능</vt:lpstr>
      <vt:lpstr>새문서 만들기</vt:lpstr>
      <vt:lpstr>단락 머릿글</vt:lpstr>
      <vt:lpstr>글자 모양</vt:lpstr>
      <vt:lpstr>줄 바꿈</vt:lpstr>
      <vt:lpstr>목록</vt:lpstr>
      <vt:lpstr>내부 링크</vt:lpstr>
      <vt:lpstr>외부 링크</vt:lpstr>
      <vt:lpstr>그림 삽입</vt:lpstr>
      <vt:lpstr>그림 삽입</vt:lpstr>
      <vt:lpstr>표</vt:lpstr>
      <vt:lpstr>틀</vt:lpstr>
      <vt:lpstr>각주</vt:lpstr>
      <vt:lpstr>분류</vt:lpstr>
      <vt:lpstr>동영상</vt:lpstr>
      <vt:lpstr>갤러리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서소리</dc:creator>
  <cp:lastModifiedBy>서소리</cp:lastModifiedBy>
  <cp:revision>5</cp:revision>
  <dcterms:created xsi:type="dcterms:W3CDTF">2019-07-14T23:51:55Z</dcterms:created>
  <dcterms:modified xsi:type="dcterms:W3CDTF">2019-07-22T00:13:51Z</dcterms:modified>
</cp:coreProperties>
</file>